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73" r:id="rId8"/>
    <p:sldId id="260" r:id="rId9"/>
    <p:sldId id="261" r:id="rId10"/>
    <p:sldId id="263" r:id="rId11"/>
    <p:sldId id="264" r:id="rId12"/>
    <p:sldId id="265" r:id="rId13"/>
    <p:sldId id="262" r:id="rId14"/>
    <p:sldId id="267" r:id="rId15"/>
    <p:sldId id="270" r:id="rId16"/>
    <p:sldId id="275" r:id="rId17"/>
    <p:sldId id="268" r:id="rId18"/>
    <p:sldId id="271" r:id="rId19"/>
    <p:sldId id="272"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D6747"/>
    <a:srgbClr val="3A3A3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518EF-3431-4FCA-8769-F6D61178D3BA}" v="174" dt="2023-03-01T15:37:24.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43182131265208E-2"/>
          <c:y val="2.2884530813261673E-2"/>
          <c:w val="0.89720605259405517"/>
          <c:h val="0.85015575588598125"/>
        </c:manualLayout>
      </c:layout>
      <c:lineChart>
        <c:grouping val="standard"/>
        <c:varyColors val="0"/>
        <c:ser>
          <c:idx val="0"/>
          <c:order val="0"/>
          <c:tx>
            <c:strRef>
              <c:f>Feuil1!$B$1</c:f>
              <c:strCache>
                <c:ptCount val="1"/>
                <c:pt idx="0">
                  <c:v>Nb total de patients 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Feuil1!$A$2:$A$13</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Feuil1!$B$2:$B$13</c:f>
              <c:numCache>
                <c:formatCode>General</c:formatCode>
                <c:ptCount val="12"/>
                <c:pt idx="0">
                  <c:v>8111</c:v>
                </c:pt>
                <c:pt idx="1">
                  <c:v>8344</c:v>
                </c:pt>
                <c:pt idx="2">
                  <c:v>8492</c:v>
                </c:pt>
                <c:pt idx="3">
                  <c:v>8640</c:v>
                </c:pt>
                <c:pt idx="4">
                  <c:v>8711</c:v>
                </c:pt>
                <c:pt idx="5">
                  <c:v>8834</c:v>
                </c:pt>
                <c:pt idx="6">
                  <c:v>8907</c:v>
                </c:pt>
                <c:pt idx="7">
                  <c:v>8857</c:v>
                </c:pt>
                <c:pt idx="8">
                  <c:v>8739</c:v>
                </c:pt>
                <c:pt idx="9">
                  <c:v>8760</c:v>
                </c:pt>
                <c:pt idx="10">
                  <c:v>8837</c:v>
                </c:pt>
                <c:pt idx="11">
                  <c:v>8975</c:v>
                </c:pt>
              </c:numCache>
            </c:numRef>
          </c:val>
          <c:smooth val="0"/>
          <c:extLst>
            <c:ext xmlns:c16="http://schemas.microsoft.com/office/drawing/2014/chart" uri="{C3380CC4-5D6E-409C-BE32-E72D297353CC}">
              <c16:uniqueId val="{00000000-584E-4EE8-9BCC-D8AE706224D3}"/>
            </c:ext>
          </c:extLst>
        </c:ser>
        <c:dLbls>
          <c:showLegendKey val="0"/>
          <c:showVal val="1"/>
          <c:showCatName val="0"/>
          <c:showSerName val="0"/>
          <c:showPercent val="0"/>
          <c:showBubbleSize val="0"/>
        </c:dLbls>
        <c:marker val="1"/>
        <c:smooth val="0"/>
        <c:axId val="772536448"/>
        <c:axId val="772536776"/>
      </c:lineChart>
      <c:lineChart>
        <c:grouping val="standard"/>
        <c:varyColors val="0"/>
        <c:ser>
          <c:idx val="1"/>
          <c:order val="1"/>
          <c:tx>
            <c:strRef>
              <c:f>Feuil1!$C$1</c:f>
              <c:strCache>
                <c:ptCount val="1"/>
                <c:pt idx="0">
                  <c:v>Nb de nouveau patient par mois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Feuil1!$A$2:$A$13</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Feuil1!$C$2:$C$13</c:f>
              <c:numCache>
                <c:formatCode>General</c:formatCode>
                <c:ptCount val="12"/>
                <c:pt idx="0">
                  <c:v>306</c:v>
                </c:pt>
                <c:pt idx="1">
                  <c:v>208</c:v>
                </c:pt>
                <c:pt idx="2">
                  <c:v>227</c:v>
                </c:pt>
                <c:pt idx="3">
                  <c:v>123</c:v>
                </c:pt>
                <c:pt idx="4">
                  <c:v>161</c:v>
                </c:pt>
                <c:pt idx="5">
                  <c:v>124</c:v>
                </c:pt>
                <c:pt idx="6">
                  <c:v>107</c:v>
                </c:pt>
                <c:pt idx="7">
                  <c:v>90</c:v>
                </c:pt>
                <c:pt idx="8">
                  <c:v>94</c:v>
                </c:pt>
                <c:pt idx="9">
                  <c:v>136</c:v>
                </c:pt>
                <c:pt idx="10">
                  <c:v>172</c:v>
                </c:pt>
                <c:pt idx="11">
                  <c:v>181</c:v>
                </c:pt>
              </c:numCache>
            </c:numRef>
          </c:val>
          <c:smooth val="0"/>
          <c:extLst>
            <c:ext xmlns:c16="http://schemas.microsoft.com/office/drawing/2014/chart" uri="{C3380CC4-5D6E-409C-BE32-E72D297353CC}">
              <c16:uniqueId val="{00000003-584E-4EE8-9BCC-D8AE706224D3}"/>
            </c:ext>
          </c:extLst>
        </c:ser>
        <c:ser>
          <c:idx val="2"/>
          <c:order val="2"/>
          <c:tx>
            <c:strRef>
              <c:f>Feuil1!$D$1</c:f>
              <c:strCache>
                <c:ptCount val="1"/>
                <c:pt idx="0">
                  <c:v>Nb de désinscription par mois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Feuil1!$A$2:$A$13</c:f>
              <c:numCache>
                <c:formatCode>mmm\-yy</c:formatCode>
                <c:ptCount val="1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numCache>
            </c:numRef>
          </c:cat>
          <c:val>
            <c:numRef>
              <c:f>Feuil1!$D$2:$D$13</c:f>
              <c:numCache>
                <c:formatCode>General</c:formatCode>
                <c:ptCount val="12"/>
                <c:pt idx="0">
                  <c:v>73</c:v>
                </c:pt>
                <c:pt idx="1">
                  <c:v>60</c:v>
                </c:pt>
                <c:pt idx="2">
                  <c:v>79</c:v>
                </c:pt>
                <c:pt idx="3">
                  <c:v>52</c:v>
                </c:pt>
                <c:pt idx="4">
                  <c:v>38</c:v>
                </c:pt>
                <c:pt idx="5">
                  <c:v>51</c:v>
                </c:pt>
                <c:pt idx="6">
                  <c:v>157</c:v>
                </c:pt>
                <c:pt idx="7">
                  <c:v>208</c:v>
                </c:pt>
                <c:pt idx="8">
                  <c:v>73</c:v>
                </c:pt>
                <c:pt idx="9">
                  <c:v>59</c:v>
                </c:pt>
                <c:pt idx="10">
                  <c:v>34</c:v>
                </c:pt>
                <c:pt idx="11">
                  <c:v>55</c:v>
                </c:pt>
              </c:numCache>
            </c:numRef>
          </c:val>
          <c:smooth val="0"/>
          <c:extLst>
            <c:ext xmlns:c16="http://schemas.microsoft.com/office/drawing/2014/chart" uri="{C3380CC4-5D6E-409C-BE32-E72D297353CC}">
              <c16:uniqueId val="{00000000-735F-4EE0-8BE7-9D50687EB1B9}"/>
            </c:ext>
          </c:extLst>
        </c:ser>
        <c:dLbls>
          <c:showLegendKey val="0"/>
          <c:showVal val="1"/>
          <c:showCatName val="0"/>
          <c:showSerName val="0"/>
          <c:showPercent val="0"/>
          <c:showBubbleSize val="0"/>
        </c:dLbls>
        <c:marker val="1"/>
        <c:smooth val="0"/>
        <c:axId val="888486696"/>
        <c:axId val="959842304"/>
      </c:lineChart>
      <c:dateAx>
        <c:axId val="7725364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72536776"/>
        <c:crosses val="autoZero"/>
        <c:auto val="1"/>
        <c:lblOffset val="100"/>
        <c:baseTimeUnit val="months"/>
      </c:dateAx>
      <c:valAx>
        <c:axId val="772536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72536448"/>
        <c:crosses val="autoZero"/>
        <c:crossBetween val="between"/>
      </c:valAx>
      <c:valAx>
        <c:axId val="95984230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88486696"/>
        <c:crosses val="max"/>
        <c:crossBetween val="between"/>
      </c:valAx>
      <c:dateAx>
        <c:axId val="888486696"/>
        <c:scaling>
          <c:orientation val="minMax"/>
        </c:scaling>
        <c:delete val="1"/>
        <c:axPos val="t"/>
        <c:numFmt formatCode="mmm\-yy" sourceLinked="1"/>
        <c:majorTickMark val="out"/>
        <c:minorTickMark val="none"/>
        <c:tickLblPos val="nextTo"/>
        <c:crossAx val="959842304"/>
        <c:crosses val="max"/>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083489223531477"/>
          <c:y val="3.8723767736197678E-2"/>
        </c:manualLayout>
      </c:layout>
      <c:overlay val="0"/>
      <c:spPr>
        <a:noFill/>
        <a:ln>
          <a:noFill/>
        </a:ln>
        <a:effectLst/>
      </c:spPr>
      <c:txPr>
        <a:bodyPr rot="0" spcFirstLastPara="1" vertOverflow="ellipsis" vert="horz" wrap="square" anchor="ctr" anchorCtr="1"/>
        <a:lstStyle/>
        <a:p>
          <a:pPr algn="ctr" rtl="0">
            <a:defRPr lang="en-US" sz="2128" b="1" i="0" u="none" strike="noStrike" kern="1200" spc="0" baseline="0" dirty="0" err="1">
              <a:solidFill>
                <a:prstClr val="black">
                  <a:lumMod val="65000"/>
                  <a:lumOff val="35000"/>
                </a:prst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9808698409343"/>
          <c:y val="0.12611140245061919"/>
          <c:w val="0.83362667844193317"/>
          <c:h val="0.66924299607387738"/>
        </c:manualLayout>
      </c:layout>
      <c:pie3DChart>
        <c:varyColors val="1"/>
        <c:ser>
          <c:idx val="0"/>
          <c:order val="0"/>
          <c:tx>
            <c:strRef>
              <c:f>Feuil1!$B$1</c:f>
              <c:strCache>
                <c:ptCount val="1"/>
                <c:pt idx="0">
                  <c:v>Répartition par tranche d'âge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5B82-4179-BD4F-4443F088B97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B82-4179-BD4F-4443F088B97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5B82-4179-BD4F-4443F088B97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1-5B82-4179-BD4F-4443F088B973}"/>
              </c:ext>
            </c:extLst>
          </c:dPt>
          <c:dLbls>
            <c:dLbl>
              <c:idx val="0"/>
              <c:layout>
                <c:manualLayout>
                  <c:x val="-0.16925464872774701"/>
                  <c:y val="9.093972826279754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14301677235088"/>
                      <c:h val="0.10860999478013207"/>
                    </c:manualLayout>
                  </c15:layout>
                </c:ext>
                <c:ext xmlns:c16="http://schemas.microsoft.com/office/drawing/2014/chart" uri="{C3380CC4-5D6E-409C-BE32-E72D297353CC}">
                  <c16:uniqueId val="{00000002-5B82-4179-BD4F-4443F088B973}"/>
                </c:ext>
              </c:extLst>
            </c:dLbl>
            <c:dLbl>
              <c:idx val="1"/>
              <c:layout>
                <c:manualLayout>
                  <c:x val="-0.20246080607373743"/>
                  <c:y val="-0.1693569352998502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88371154269319"/>
                      <c:h val="0.10860999478013207"/>
                    </c:manualLayout>
                  </c15:layout>
                </c:ext>
                <c:ext xmlns:c16="http://schemas.microsoft.com/office/drawing/2014/chart" uri="{C3380CC4-5D6E-409C-BE32-E72D297353CC}">
                  <c16:uniqueId val="{00000003-5B82-4179-BD4F-4443F088B973}"/>
                </c:ext>
              </c:extLst>
            </c:dLbl>
            <c:dLbl>
              <c:idx val="2"/>
              <c:layout>
                <c:manualLayout>
                  <c:x val="0.27288964928041715"/>
                  <c:y val="-0.1328683950940077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14301677235088"/>
                      <c:h val="0.10860999478013207"/>
                    </c:manualLayout>
                  </c15:layout>
                </c:ext>
                <c:ext xmlns:c16="http://schemas.microsoft.com/office/drawing/2014/chart" uri="{C3380CC4-5D6E-409C-BE32-E72D297353CC}">
                  <c16:uniqueId val="{00000004-5B82-4179-BD4F-4443F088B973}"/>
                </c:ext>
              </c:extLst>
            </c:dLbl>
            <c:dLbl>
              <c:idx val="3"/>
              <c:layout>
                <c:manualLayout>
                  <c:x val="0.12344957262830998"/>
                  <c:y val="0.1122282465080821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96643989801482"/>
                      <c:h val="0.10764457260430867"/>
                    </c:manualLayout>
                  </c15:layout>
                </c:ext>
                <c:ext xmlns:c16="http://schemas.microsoft.com/office/drawing/2014/chart" uri="{C3380CC4-5D6E-409C-BE32-E72D297353CC}">
                  <c16:uniqueId val="{00000001-5B82-4179-BD4F-4443F088B97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Patients de 0 à 14 ans</c:v>
                </c:pt>
                <c:pt idx="1">
                  <c:v>Patients de 15 à 24 ans</c:v>
                </c:pt>
                <c:pt idx="2">
                  <c:v>Patients de 25 à 64 ans</c:v>
                </c:pt>
                <c:pt idx="3">
                  <c:v>Patients de 65 ans et +</c:v>
                </c:pt>
              </c:strCache>
            </c:strRef>
          </c:cat>
          <c:val>
            <c:numRef>
              <c:f>Feuil1!$B$2:$B$5</c:f>
              <c:numCache>
                <c:formatCode>0%</c:formatCode>
                <c:ptCount val="4"/>
                <c:pt idx="0">
                  <c:v>0.26</c:v>
                </c:pt>
                <c:pt idx="1">
                  <c:v>0.13</c:v>
                </c:pt>
                <c:pt idx="2">
                  <c:v>0.55000000000000004</c:v>
                </c:pt>
                <c:pt idx="3">
                  <c:v>0.06</c:v>
                </c:pt>
              </c:numCache>
            </c:numRef>
          </c:val>
          <c:extLst>
            <c:ext xmlns:c16="http://schemas.microsoft.com/office/drawing/2014/chart" uri="{C3380CC4-5D6E-409C-BE32-E72D297353CC}">
              <c16:uniqueId val="{00000000-5B82-4179-BD4F-4443F088B97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0616595324913248"/>
          <c:y val="0.84312828314040555"/>
          <c:w val="0.63939264872384538"/>
          <c:h val="4.57155200436799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fr-BE" dirty="0"/>
              <a:t>Répartition par mutualité</a:t>
            </a:r>
          </a:p>
        </c:rich>
      </c:tx>
      <c:layout>
        <c:manualLayout>
          <c:xMode val="edge"/>
          <c:yMode val="edge"/>
          <c:x val="0.37954560367454065"/>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767880577427822E-2"/>
          <c:y val="0.16100431920380895"/>
          <c:w val="0.85966830708661413"/>
          <c:h val="0.69105114477875695"/>
        </c:manualLayout>
      </c:layout>
      <c:pie3DChart>
        <c:varyColors val="1"/>
        <c:ser>
          <c:idx val="0"/>
          <c:order val="0"/>
          <c:tx>
            <c:strRef>
              <c:f>Feuil1!$B$1</c:f>
              <c:strCache>
                <c:ptCount val="1"/>
                <c:pt idx="0">
                  <c:v>Répartition par tranche d'âge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5B82-4179-BD4F-4443F088B97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5B82-4179-BD4F-4443F088B97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5B82-4179-BD4F-4443F088B97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5B82-4179-BD4F-4443F088B97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109F-4CAF-AE12-F51DAD556BD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99F6-40C5-B35F-34EBD5C6CDBA}"/>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109F-4CAF-AE12-F51DAD556BD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99F6-40C5-B35F-34EBD5C6CDBA}"/>
              </c:ext>
            </c:extLst>
          </c:dPt>
          <c:dLbls>
            <c:dLbl>
              <c:idx val="0"/>
              <c:layout>
                <c:manualLayout>
                  <c:x val="-1.7708333333333333E-2"/>
                  <c:y val="-9.9952590437835023E-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B82-4179-BD4F-4443F088B973}"/>
                </c:ext>
              </c:extLst>
            </c:dLbl>
            <c:dLbl>
              <c:idx val="1"/>
              <c:layout>
                <c:manualLayout>
                  <c:x val="5.8870324803149451E-2"/>
                  <c:y val="-4.57969886633993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82-4179-BD4F-4443F088B973}"/>
                </c:ext>
              </c:extLst>
            </c:dLbl>
            <c:dLbl>
              <c:idx val="2"/>
              <c:layout>
                <c:manualLayout>
                  <c:x val="5.5075131233595802E-2"/>
                  <c:y val="0.1046788312306270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B82-4179-BD4F-4443F088B973}"/>
                </c:ext>
              </c:extLst>
            </c:dLbl>
            <c:dLbl>
              <c:idx val="6"/>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layout>
                    <c:manualLayout>
                      <c:w val="0.25344266732283466"/>
                      <c:h val="9.558485776746635E-2"/>
                    </c:manualLayout>
                  </c15:layout>
                </c:ext>
                <c:ext xmlns:c16="http://schemas.microsoft.com/office/drawing/2014/chart" uri="{C3380CC4-5D6E-409C-BE32-E72D297353CC}">
                  <c16:uniqueId val="{0000000D-109F-4CAF-AE12-F51DAD556BDC}"/>
                </c:ext>
              </c:extLst>
            </c:dLbl>
            <c:dLbl>
              <c:idx val="7"/>
              <c:delete val="1"/>
              <c:extLst>
                <c:ext xmlns:c15="http://schemas.microsoft.com/office/drawing/2012/chart" uri="{CE6537A1-D6FC-4f65-9D91-7224C49458BB}"/>
                <c:ext xmlns:c16="http://schemas.microsoft.com/office/drawing/2014/chart" uri="{C3380CC4-5D6E-409C-BE32-E72D297353CC}">
                  <c16:uniqueId val="{00000008-99F6-40C5-B35F-34EBD5C6CD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Alliance nationale des mutualités chrétiennes</c:v>
                </c:pt>
                <c:pt idx="1">
                  <c:v>Union nationale des mutualités neutres</c:v>
                </c:pt>
                <c:pt idx="2">
                  <c:v>Union nationale des mutualités socialistes</c:v>
                </c:pt>
                <c:pt idx="3">
                  <c:v>Solidaris</c:v>
                </c:pt>
                <c:pt idx="4">
                  <c:v>Union nationale des Mutualités Libérales</c:v>
                </c:pt>
                <c:pt idx="5">
                  <c:v>Union nationale des mutualités libres</c:v>
                </c:pt>
                <c:pt idx="6">
                  <c:v>Caisse auxiliaire d'assurance maladie-invalidité</c:v>
                </c:pt>
                <c:pt idx="7">
                  <c:v>Caisse des soins de santé de HR Rail</c:v>
                </c:pt>
              </c:strCache>
            </c:strRef>
          </c:cat>
          <c:val>
            <c:numRef>
              <c:f>Feuil1!$B$2:$B$9</c:f>
              <c:numCache>
                <c:formatCode>_("€"* #,##0_);_("€"* \(#,##0\);_("€"* "-"_);_(@_)</c:formatCode>
                <c:ptCount val="8"/>
                <c:pt idx="0">
                  <c:v>57935</c:v>
                </c:pt>
                <c:pt idx="1">
                  <c:v>9586.4</c:v>
                </c:pt>
                <c:pt idx="2">
                  <c:v>5918.56</c:v>
                </c:pt>
                <c:pt idx="3">
                  <c:v>161801</c:v>
                </c:pt>
                <c:pt idx="4">
                  <c:v>12045.52</c:v>
                </c:pt>
                <c:pt idx="5">
                  <c:v>114870</c:v>
                </c:pt>
                <c:pt idx="6">
                  <c:v>10795.12</c:v>
                </c:pt>
                <c:pt idx="7">
                  <c:v>500</c:v>
                </c:pt>
              </c:numCache>
            </c:numRef>
          </c:val>
          <c:extLst>
            <c:ext xmlns:c16="http://schemas.microsoft.com/office/drawing/2014/chart" uri="{C3380CC4-5D6E-409C-BE32-E72D297353CC}">
              <c16:uniqueId val="{00000000-5B82-4179-BD4F-4443F088B97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B0D-43F5-8513-2DEA68CC2F7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7B0D-43F5-8513-2DEA68CC2F71}"/>
              </c:ext>
            </c:extLst>
          </c:dPt>
          <c:dLbls>
            <c:dLbl>
              <c:idx val="0"/>
              <c:layout>
                <c:manualLayout>
                  <c:x val="-0.26283747539370078"/>
                  <c:y val="-7.318312787997491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0D-43F5-8513-2DEA68CC2F71}"/>
                </c:ext>
              </c:extLst>
            </c:dLbl>
            <c:dLbl>
              <c:idx val="1"/>
              <c:layout>
                <c:manualLayout>
                  <c:x val="0.24372896161417323"/>
                  <c:y val="4.555511530787922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0D-43F5-8513-2DEA68CC2F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Patients non-BIM</c:v>
                </c:pt>
                <c:pt idx="1">
                  <c:v>Patients BIM</c:v>
                </c:pt>
              </c:strCache>
            </c:strRef>
          </c:cat>
          <c:val>
            <c:numRef>
              <c:f>Feuil1!$B$2:$B$3</c:f>
              <c:numCache>
                <c:formatCode>0%</c:formatCode>
                <c:ptCount val="2"/>
                <c:pt idx="0">
                  <c:v>0.56999999999999995</c:v>
                </c:pt>
                <c:pt idx="1">
                  <c:v>0.43</c:v>
                </c:pt>
              </c:numCache>
            </c:numRef>
          </c:val>
          <c:extLst>
            <c:ext xmlns:c16="http://schemas.microsoft.com/office/drawing/2014/chart" uri="{C3380CC4-5D6E-409C-BE32-E72D297353CC}">
              <c16:uniqueId val="{00000000-7B0D-43F5-8513-2DEA68CC2F71}"/>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Nb de consultations en cabinet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Feuil1!$B$2:$B$5</c:f>
              <c:numCache>
                <c:formatCode>General</c:formatCode>
                <c:ptCount val="4"/>
                <c:pt idx="0">
                  <c:v>4446</c:v>
                </c:pt>
                <c:pt idx="1">
                  <c:v>3803</c:v>
                </c:pt>
                <c:pt idx="2">
                  <c:v>10631</c:v>
                </c:pt>
                <c:pt idx="3">
                  <c:v>18214</c:v>
                </c:pt>
              </c:numCache>
            </c:numRef>
          </c:val>
          <c:extLst>
            <c:ext xmlns:c16="http://schemas.microsoft.com/office/drawing/2014/chart" uri="{C3380CC4-5D6E-409C-BE32-E72D297353CC}">
              <c16:uniqueId val="{00000000-6B4C-40B2-B6AB-609F04637A94}"/>
            </c:ext>
          </c:extLst>
        </c:ser>
        <c:ser>
          <c:idx val="1"/>
          <c:order val="1"/>
          <c:tx>
            <c:strRef>
              <c:f>Feuil1!$C$1</c:f>
              <c:strCache>
                <c:ptCount val="1"/>
                <c:pt idx="0">
                  <c:v>Nb de visites à domicile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Feuil1!$C$2:$C$5</c:f>
              <c:numCache>
                <c:formatCode>General</c:formatCode>
                <c:ptCount val="4"/>
                <c:pt idx="0">
                  <c:v>6</c:v>
                </c:pt>
                <c:pt idx="1">
                  <c:v>10</c:v>
                </c:pt>
                <c:pt idx="2">
                  <c:v>30</c:v>
                </c:pt>
                <c:pt idx="3">
                  <c:v>49</c:v>
                </c:pt>
              </c:numCache>
            </c:numRef>
          </c:val>
          <c:extLst>
            <c:ext xmlns:c16="http://schemas.microsoft.com/office/drawing/2014/chart" uri="{C3380CC4-5D6E-409C-BE32-E72D297353CC}">
              <c16:uniqueId val="{00000001-6B4C-40B2-B6AB-609F04637A94}"/>
            </c:ext>
          </c:extLst>
        </c:ser>
        <c:ser>
          <c:idx val="2"/>
          <c:order val="2"/>
          <c:tx>
            <c:strRef>
              <c:f>Feuil1!$D$1</c:f>
              <c:strCache>
                <c:ptCount val="1"/>
                <c:pt idx="0">
                  <c:v>Nb de consultations téléphonique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Feuil1!$D$2:$D$5</c:f>
              <c:numCache>
                <c:formatCode>General</c:formatCode>
                <c:ptCount val="4"/>
                <c:pt idx="0">
                  <c:v>1182</c:v>
                </c:pt>
                <c:pt idx="1">
                  <c:v>762</c:v>
                </c:pt>
                <c:pt idx="2">
                  <c:v>1568</c:v>
                </c:pt>
                <c:pt idx="3">
                  <c:v>2057</c:v>
                </c:pt>
              </c:numCache>
            </c:numRef>
          </c:val>
          <c:extLst>
            <c:ext xmlns:c16="http://schemas.microsoft.com/office/drawing/2014/chart" uri="{C3380CC4-5D6E-409C-BE32-E72D297353CC}">
              <c16:uniqueId val="{00000002-6B4C-40B2-B6AB-609F04637A94}"/>
            </c:ext>
          </c:extLst>
        </c:ser>
        <c:dLbls>
          <c:dLblPos val="outEnd"/>
          <c:showLegendKey val="0"/>
          <c:showVal val="1"/>
          <c:showCatName val="0"/>
          <c:showSerName val="0"/>
          <c:showPercent val="0"/>
          <c:showBubbleSize val="0"/>
        </c:dLbls>
        <c:gapWidth val="219"/>
        <c:overlap val="-27"/>
        <c:axId val="573982160"/>
        <c:axId val="573989048"/>
      </c:barChart>
      <c:catAx>
        <c:axId val="57398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73989048"/>
        <c:crosses val="autoZero"/>
        <c:auto val="1"/>
        <c:lblAlgn val="ctr"/>
        <c:lblOffset val="100"/>
        <c:noMultiLvlLbl val="0"/>
      </c:catAx>
      <c:valAx>
        <c:axId val="573989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7398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Nb de consultations en cabinet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Feuil1!$B$2:$B$5</c:f>
              <c:numCache>
                <c:formatCode>General</c:formatCode>
                <c:ptCount val="4"/>
                <c:pt idx="0">
                  <c:v>1203</c:v>
                </c:pt>
                <c:pt idx="1">
                  <c:v>1198</c:v>
                </c:pt>
                <c:pt idx="2">
                  <c:v>2932</c:v>
                </c:pt>
                <c:pt idx="3">
                  <c:v>4605</c:v>
                </c:pt>
              </c:numCache>
            </c:numRef>
          </c:val>
          <c:extLst>
            <c:ext xmlns:c16="http://schemas.microsoft.com/office/drawing/2014/chart" uri="{C3380CC4-5D6E-409C-BE32-E72D297353CC}">
              <c16:uniqueId val="{00000000-6B4C-40B2-B6AB-609F04637A94}"/>
            </c:ext>
          </c:extLst>
        </c:ser>
        <c:ser>
          <c:idx val="1"/>
          <c:order val="1"/>
          <c:tx>
            <c:strRef>
              <c:f>Feuil1!$C$1</c:f>
              <c:strCache>
                <c:ptCount val="1"/>
                <c:pt idx="0">
                  <c:v>Nb de visites à domicile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Feuil1!$C$2:$C$5</c:f>
              <c:numCache>
                <c:formatCode>General</c:formatCode>
                <c:ptCount val="4"/>
                <c:pt idx="0">
                  <c:v>0</c:v>
                </c:pt>
                <c:pt idx="1">
                  <c:v>0</c:v>
                </c:pt>
                <c:pt idx="2">
                  <c:v>79</c:v>
                </c:pt>
                <c:pt idx="3">
                  <c:v>76</c:v>
                </c:pt>
              </c:numCache>
            </c:numRef>
          </c:val>
          <c:extLst>
            <c:ext xmlns:c16="http://schemas.microsoft.com/office/drawing/2014/chart" uri="{C3380CC4-5D6E-409C-BE32-E72D297353CC}">
              <c16:uniqueId val="{00000001-6B4C-40B2-B6AB-609F04637A94}"/>
            </c:ext>
          </c:extLst>
        </c:ser>
        <c:ser>
          <c:idx val="2"/>
          <c:order val="2"/>
          <c:tx>
            <c:strRef>
              <c:f>Feuil1!$D$1</c:f>
              <c:strCache>
                <c:ptCount val="1"/>
                <c:pt idx="0">
                  <c:v>Nb de consultations téléphonique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Feuil1!$D$2:$D$5</c:f>
              <c:numCache>
                <c:formatCode>General</c:formatCode>
                <c:ptCount val="4"/>
                <c:pt idx="0">
                  <c:v>116</c:v>
                </c:pt>
                <c:pt idx="1">
                  <c:v>109</c:v>
                </c:pt>
                <c:pt idx="2">
                  <c:v>109</c:v>
                </c:pt>
                <c:pt idx="3">
                  <c:v>215</c:v>
                </c:pt>
              </c:numCache>
            </c:numRef>
          </c:val>
          <c:extLst>
            <c:ext xmlns:c16="http://schemas.microsoft.com/office/drawing/2014/chart" uri="{C3380CC4-5D6E-409C-BE32-E72D297353CC}">
              <c16:uniqueId val="{00000002-6B4C-40B2-B6AB-609F04637A94}"/>
            </c:ext>
          </c:extLst>
        </c:ser>
        <c:dLbls>
          <c:dLblPos val="outEnd"/>
          <c:showLegendKey val="0"/>
          <c:showVal val="1"/>
          <c:showCatName val="0"/>
          <c:showSerName val="0"/>
          <c:showPercent val="0"/>
          <c:showBubbleSize val="0"/>
        </c:dLbls>
        <c:gapWidth val="219"/>
        <c:overlap val="-27"/>
        <c:axId val="573982160"/>
        <c:axId val="573989048"/>
      </c:barChart>
      <c:catAx>
        <c:axId val="57398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73989048"/>
        <c:crosses val="autoZero"/>
        <c:auto val="1"/>
        <c:lblAlgn val="ctr"/>
        <c:lblOffset val="100"/>
        <c:noMultiLvlLbl val="0"/>
      </c:catAx>
      <c:valAx>
        <c:axId val="573989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7398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Nb de consultations en cabinet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Feuil1!$B$2:$B$5</c:f>
              <c:numCache>
                <c:formatCode>General</c:formatCode>
                <c:ptCount val="4"/>
                <c:pt idx="0">
                  <c:v>1319</c:v>
                </c:pt>
                <c:pt idx="1">
                  <c:v>1153</c:v>
                </c:pt>
                <c:pt idx="2">
                  <c:v>2290</c:v>
                </c:pt>
                <c:pt idx="3">
                  <c:v>3463</c:v>
                </c:pt>
              </c:numCache>
            </c:numRef>
          </c:val>
          <c:extLst>
            <c:ext xmlns:c16="http://schemas.microsoft.com/office/drawing/2014/chart" uri="{C3380CC4-5D6E-409C-BE32-E72D297353CC}">
              <c16:uniqueId val="{00000000-6B4C-40B2-B6AB-609F04637A94}"/>
            </c:ext>
          </c:extLst>
        </c:ser>
        <c:ser>
          <c:idx val="1"/>
          <c:order val="1"/>
          <c:tx>
            <c:strRef>
              <c:f>Feuil1!$C$1</c:f>
              <c:strCache>
                <c:ptCount val="1"/>
                <c:pt idx="0">
                  <c:v>Nb de visites à domicile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Feuil1!$C$2:$C$5</c:f>
              <c:numCache>
                <c:formatCode>General</c:formatCode>
                <c:ptCount val="4"/>
                <c:pt idx="0">
                  <c:v>175</c:v>
                </c:pt>
                <c:pt idx="1">
                  <c:v>237</c:v>
                </c:pt>
                <c:pt idx="2">
                  <c:v>380</c:v>
                </c:pt>
                <c:pt idx="3">
                  <c:v>506</c:v>
                </c:pt>
              </c:numCache>
            </c:numRef>
          </c:val>
          <c:extLst>
            <c:ext xmlns:c16="http://schemas.microsoft.com/office/drawing/2014/chart" uri="{C3380CC4-5D6E-409C-BE32-E72D297353CC}">
              <c16:uniqueId val="{00000001-6B4C-40B2-B6AB-609F04637A94}"/>
            </c:ext>
          </c:extLst>
        </c:ser>
        <c:ser>
          <c:idx val="2"/>
          <c:order val="2"/>
          <c:tx>
            <c:strRef>
              <c:f>Feuil1!$D$1</c:f>
              <c:strCache>
                <c:ptCount val="1"/>
                <c:pt idx="0">
                  <c:v>Nb de consultations téléphonique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Trimestre 1</c:v>
                </c:pt>
                <c:pt idx="1">
                  <c:v>Trimestre 2</c:v>
                </c:pt>
                <c:pt idx="2">
                  <c:v>Trimestre 3</c:v>
                </c:pt>
                <c:pt idx="3">
                  <c:v>Trimestre 4</c:v>
                </c:pt>
              </c:strCache>
            </c:strRef>
          </c:cat>
          <c:val>
            <c:numRef>
              <c:f>Feuil1!$D$2:$D$5</c:f>
              <c:numCache>
                <c:formatCode>General</c:formatCode>
                <c:ptCount val="4"/>
                <c:pt idx="0">
                  <c:v>230</c:v>
                </c:pt>
                <c:pt idx="1">
                  <c:v>204</c:v>
                </c:pt>
                <c:pt idx="2">
                  <c:v>204</c:v>
                </c:pt>
                <c:pt idx="3">
                  <c:v>291</c:v>
                </c:pt>
              </c:numCache>
            </c:numRef>
          </c:val>
          <c:extLst>
            <c:ext xmlns:c16="http://schemas.microsoft.com/office/drawing/2014/chart" uri="{C3380CC4-5D6E-409C-BE32-E72D297353CC}">
              <c16:uniqueId val="{00000002-6B4C-40B2-B6AB-609F04637A94}"/>
            </c:ext>
          </c:extLst>
        </c:ser>
        <c:dLbls>
          <c:dLblPos val="outEnd"/>
          <c:showLegendKey val="0"/>
          <c:showVal val="1"/>
          <c:showCatName val="0"/>
          <c:showSerName val="0"/>
          <c:showPercent val="0"/>
          <c:showBubbleSize val="0"/>
        </c:dLbls>
        <c:gapWidth val="219"/>
        <c:overlap val="-27"/>
        <c:axId val="573982160"/>
        <c:axId val="573989048"/>
      </c:barChart>
      <c:catAx>
        <c:axId val="57398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73989048"/>
        <c:crosses val="autoZero"/>
        <c:auto val="1"/>
        <c:lblAlgn val="ctr"/>
        <c:lblOffset val="100"/>
        <c:noMultiLvlLbl val="0"/>
      </c:catAx>
      <c:valAx>
        <c:axId val="573989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7398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35184-1851-44A5-5965-B1CEE16A849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74D8996-37B5-A405-63C7-7EFC72210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B0528C08-7604-3ACC-CD42-A8ED169A5DB4}"/>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5" name="Espace réservé du pied de page 4">
            <a:extLst>
              <a:ext uri="{FF2B5EF4-FFF2-40B4-BE49-F238E27FC236}">
                <a16:creationId xmlns:a16="http://schemas.microsoft.com/office/drawing/2014/main" id="{871ED490-EBAB-C79B-5868-0BF91581DF2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CB98D0E-2FA6-2E89-14F6-7C9B434ED3A1}"/>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86200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385C3-A0B5-0454-80B5-22B677DA4A8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851F018-963A-461C-BEF7-07F87EB4FAF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90FDB61-F27B-ACC3-5BA7-0EF52F835D24}"/>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5" name="Espace réservé du pied de page 4">
            <a:extLst>
              <a:ext uri="{FF2B5EF4-FFF2-40B4-BE49-F238E27FC236}">
                <a16:creationId xmlns:a16="http://schemas.microsoft.com/office/drawing/2014/main" id="{7F3E486E-A619-18CF-E398-3A4FD7A8754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A8AEE4B-4225-6C32-5454-63C6C2327044}"/>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410886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385A1D-259D-84AF-459B-C6358A8F480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858B5BA-E7AF-6EA0-3B63-84900AD95BD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EA4E969-31CE-50EA-2AA9-3D8DA2086C08}"/>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5" name="Espace réservé du pied de page 4">
            <a:extLst>
              <a:ext uri="{FF2B5EF4-FFF2-40B4-BE49-F238E27FC236}">
                <a16:creationId xmlns:a16="http://schemas.microsoft.com/office/drawing/2014/main" id="{0DB079FB-E480-7D27-A616-57E2FC4733E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BE59862-F2DD-809D-2F60-EE111A3037B6}"/>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125513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F74A2-6CDC-EF7E-02D5-6AAF3328E64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A2027CA-76A5-B382-9965-18A74EF680A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9AF80C8-29F1-21B8-B204-F0C1C349E409}"/>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5" name="Espace réservé du pied de page 4">
            <a:extLst>
              <a:ext uri="{FF2B5EF4-FFF2-40B4-BE49-F238E27FC236}">
                <a16:creationId xmlns:a16="http://schemas.microsoft.com/office/drawing/2014/main" id="{6AFB0938-FE84-7D0F-BC9D-B5AAB7477D9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9F0FB6B-1A54-1750-C58F-DBC5CCE7ABD6}"/>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32703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5FDBA-F972-C4C3-0681-DE56E9886C6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06B7A9C9-7C1C-B614-73A5-5C4DC8317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0EB980C-74ED-ACF4-DCFE-11C1E409C8F9}"/>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5" name="Espace réservé du pied de page 4">
            <a:extLst>
              <a:ext uri="{FF2B5EF4-FFF2-40B4-BE49-F238E27FC236}">
                <a16:creationId xmlns:a16="http://schemas.microsoft.com/office/drawing/2014/main" id="{99DD8E41-AEA4-8A3B-473C-E2C764141B7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AD6C018-8640-8A5E-441C-E164EE54539E}"/>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54256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9427E-979A-42BF-76B7-444B4585B61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96C50622-65C5-C425-A5BC-C57BA38182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93E9A1DB-7302-81D3-C338-9213F7097F4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85387E1-F608-43C9-4564-06FF0D069554}"/>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6" name="Espace réservé du pied de page 5">
            <a:extLst>
              <a:ext uri="{FF2B5EF4-FFF2-40B4-BE49-F238E27FC236}">
                <a16:creationId xmlns:a16="http://schemas.microsoft.com/office/drawing/2014/main" id="{E4EDD257-C5FD-E1DE-7D71-1DD128DCFA6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BB3D1C4-45D2-10FB-903E-C510429B0842}"/>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283972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466B5-46A2-7935-9F9D-E46DFA416DB0}"/>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28D480E-53BF-5BD9-0042-B359EAAA8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EF30783-156E-1831-132E-27A3A7986CD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0D48C454-0C6A-FDF7-E54E-182F57BE9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1F09AD1-291F-36A8-863B-C9A93C61AD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A647470-C793-B3AE-E8DE-58BFF6791AF3}"/>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8" name="Espace réservé du pied de page 7">
            <a:extLst>
              <a:ext uri="{FF2B5EF4-FFF2-40B4-BE49-F238E27FC236}">
                <a16:creationId xmlns:a16="http://schemas.microsoft.com/office/drawing/2014/main" id="{590342CF-8F56-0375-E45A-25B1DA406FF7}"/>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27ACB14A-C7F9-A5EF-166A-A3ECFF9CA4D4}"/>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144797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D7C6A-B8C3-54EC-EDA0-F5E7CF1C3D4D}"/>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DD9403E0-57F5-F533-B9FD-9C526C632845}"/>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4" name="Espace réservé du pied de page 3">
            <a:extLst>
              <a:ext uri="{FF2B5EF4-FFF2-40B4-BE49-F238E27FC236}">
                <a16:creationId xmlns:a16="http://schemas.microsoft.com/office/drawing/2014/main" id="{D6897598-F65D-2BB6-2943-F3172C948550}"/>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B6140A10-6102-4933-7A33-6725E0753510}"/>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36416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5E7EA41-6DD4-EE99-A102-F9FE3D7DB1DF}"/>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3" name="Espace réservé du pied de page 2">
            <a:extLst>
              <a:ext uri="{FF2B5EF4-FFF2-40B4-BE49-F238E27FC236}">
                <a16:creationId xmlns:a16="http://schemas.microsoft.com/office/drawing/2014/main" id="{330223DF-F53E-5F2E-4D86-BD33F00663D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E9059DAF-5B73-6875-69BC-E833DF9410FE}"/>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387923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F9199A-76C9-2A8A-AC0B-F7419F1B0B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20EC4BE3-F6B7-3901-10B2-203192D64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759DDB8-0CB9-86CB-ADBA-B4F90B529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55BD936-5AFB-7721-F8C9-82CC1B25C144}"/>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6" name="Espace réservé du pied de page 5">
            <a:extLst>
              <a:ext uri="{FF2B5EF4-FFF2-40B4-BE49-F238E27FC236}">
                <a16:creationId xmlns:a16="http://schemas.microsoft.com/office/drawing/2014/main" id="{8FFE4E9E-B26B-FEE0-1E1F-A9937C0A0E5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C620003-87B0-3F45-C8FD-36121B67A844}"/>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153432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52450-FED7-2C97-2BDE-EEF6D94B8C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BA43ED6E-BF35-E8BB-44AF-7A71BA012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E13776FC-FFE4-E8CD-29FB-BBBD20693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00F3B0-A16E-14BE-F1B2-7F6236EAD4E8}"/>
              </a:ext>
            </a:extLst>
          </p:cNvPr>
          <p:cNvSpPr>
            <a:spLocks noGrp="1"/>
          </p:cNvSpPr>
          <p:nvPr>
            <p:ph type="dt" sz="half" idx="10"/>
          </p:nvPr>
        </p:nvSpPr>
        <p:spPr/>
        <p:txBody>
          <a:bodyPr/>
          <a:lstStyle/>
          <a:p>
            <a:fld id="{0AA31F3B-811B-43C2-A497-0BA406A205CA}" type="datetimeFigureOut">
              <a:rPr lang="fr-BE" smtClean="0"/>
              <a:t>19-04-23</a:t>
            </a:fld>
            <a:endParaRPr lang="fr-BE"/>
          </a:p>
        </p:txBody>
      </p:sp>
      <p:sp>
        <p:nvSpPr>
          <p:cNvPr id="6" name="Espace réservé du pied de page 5">
            <a:extLst>
              <a:ext uri="{FF2B5EF4-FFF2-40B4-BE49-F238E27FC236}">
                <a16:creationId xmlns:a16="http://schemas.microsoft.com/office/drawing/2014/main" id="{25697734-C93D-82CF-6FC7-CB2A53719F8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AF77143-0032-6BB8-1608-D07C60F87705}"/>
              </a:ext>
            </a:extLst>
          </p:cNvPr>
          <p:cNvSpPr>
            <a:spLocks noGrp="1"/>
          </p:cNvSpPr>
          <p:nvPr>
            <p:ph type="sldNum" sz="quarter" idx="12"/>
          </p:nvPr>
        </p:nvSpPr>
        <p:spPr/>
        <p:txBody>
          <a:bodyPr/>
          <a:lstStyle/>
          <a:p>
            <a:fld id="{CD71DC5E-2185-4DC0-96AB-90F2D41F664E}" type="slidenum">
              <a:rPr lang="fr-BE" smtClean="0"/>
              <a:t>‹N°›</a:t>
            </a:fld>
            <a:endParaRPr lang="fr-BE"/>
          </a:p>
        </p:txBody>
      </p:sp>
    </p:spTree>
    <p:extLst>
      <p:ext uri="{BB962C8B-B14F-4D97-AF65-F5344CB8AC3E}">
        <p14:creationId xmlns:p14="http://schemas.microsoft.com/office/powerpoint/2010/main" val="379538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288C8D-E568-DF2C-8E41-D4E1C0528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B4FBB3F-10A7-F827-5F68-E8613E1BE6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93F03D2-991E-0CBF-759B-00452399D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31F3B-811B-43C2-A497-0BA406A205CA}" type="datetimeFigureOut">
              <a:rPr lang="fr-BE" smtClean="0"/>
              <a:t>19-04-23</a:t>
            </a:fld>
            <a:endParaRPr lang="fr-BE"/>
          </a:p>
        </p:txBody>
      </p:sp>
      <p:sp>
        <p:nvSpPr>
          <p:cNvPr id="5" name="Espace réservé du pied de page 4">
            <a:extLst>
              <a:ext uri="{FF2B5EF4-FFF2-40B4-BE49-F238E27FC236}">
                <a16:creationId xmlns:a16="http://schemas.microsoft.com/office/drawing/2014/main" id="{FFCCC1C2-A77E-EE8F-1B2E-7DF6B2E76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773B2CF6-CB25-8521-81C0-520C68E70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1DC5E-2185-4DC0-96AB-90F2D41F664E}" type="slidenum">
              <a:rPr lang="fr-BE" smtClean="0"/>
              <a:t>‹N°›</a:t>
            </a:fld>
            <a:endParaRPr lang="fr-BE"/>
          </a:p>
        </p:txBody>
      </p:sp>
    </p:spTree>
    <p:extLst>
      <p:ext uri="{BB962C8B-B14F-4D97-AF65-F5344CB8AC3E}">
        <p14:creationId xmlns:p14="http://schemas.microsoft.com/office/powerpoint/2010/main" val="5936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drnobeebux@mm1160.be" TargetMode="External"/><Relationship Id="rId2" Type="http://schemas.openxmlformats.org/officeDocument/2006/relationships/hyperlink" Target="mailto:drnardone@mm1160.b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nathalie@mm1160.be" TargetMode="External"/><Relationship Id="rId4" Type="http://schemas.openxmlformats.org/officeDocument/2006/relationships/hyperlink" Target="mailto:sirin@mm1160.b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A416868-514B-F98F-F26C-B357D6840BAB}"/>
              </a:ext>
            </a:extLst>
          </p:cNvPr>
          <p:cNvSpPr txBox="1"/>
          <p:nvPr/>
        </p:nvSpPr>
        <p:spPr>
          <a:xfrm>
            <a:off x="1526111" y="880126"/>
            <a:ext cx="9787478" cy="2181303"/>
          </a:xfrm>
          <a:prstGeom prst="rect">
            <a:avLst/>
          </a:prstGeom>
          <a:noFill/>
        </p:spPr>
        <p:txBody>
          <a:bodyPr wrap="square">
            <a:spAutoFit/>
          </a:bodyPr>
          <a:lstStyle/>
          <a:p>
            <a:pPr algn="ctr">
              <a:lnSpc>
                <a:spcPct val="107000"/>
              </a:lnSpc>
              <a:spcAft>
                <a:spcPts val="800"/>
              </a:spcAft>
            </a:pPr>
            <a:r>
              <a:rPr lang="fr-BE"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Groupement Maison Médicale Auderghem</a:t>
            </a:r>
            <a:endParaRPr lang="fr-BE"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BE"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Rapport d’activité 2022</a:t>
            </a:r>
          </a:p>
          <a:p>
            <a:pPr algn="ctr">
              <a:lnSpc>
                <a:spcPct val="107000"/>
              </a:lnSpc>
              <a:spcAft>
                <a:spcPts val="800"/>
              </a:spcAft>
            </a:pPr>
            <a:endParaRPr lang="fr-BE"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55708D6D-0805-C8D5-3409-40958B91B695}"/>
              </a:ext>
            </a:extLst>
          </p:cNvPr>
          <p:cNvSpPr txBox="1"/>
          <p:nvPr/>
        </p:nvSpPr>
        <p:spPr>
          <a:xfrm>
            <a:off x="1526111" y="3264890"/>
            <a:ext cx="9787478" cy="2677656"/>
          </a:xfrm>
          <a:prstGeom prst="rect">
            <a:avLst/>
          </a:prstGeom>
          <a:noFill/>
        </p:spPr>
        <p:txBody>
          <a:bodyPr wrap="square" rtlCol="0">
            <a:spAutoFit/>
          </a:bodyPr>
          <a:lstStyle/>
          <a:p>
            <a:r>
              <a:rPr lang="fr-BE" sz="2400" dirty="0">
                <a:effectLst/>
                <a:latin typeface="Calibri" panose="020F0502020204030204" pitchFamily="34" charset="0"/>
                <a:ea typeface="Calibri" panose="020F0502020204030204" pitchFamily="34" charset="0"/>
                <a:cs typeface="Times New Roman" panose="02020603050405020304" pitchFamily="18" charset="0"/>
              </a:rPr>
              <a:t>Ce rapport d’activité 2022 permet d’avoir une vision transparente de l’activité dans son ensemble de la Maison Médicale Auderghem (regroupant également ses antennes). Il retracera son évolution, les différentes missions de santé publique et activités.</a:t>
            </a:r>
          </a:p>
          <a:p>
            <a:endParaRPr lang="fr-BE" sz="2400" dirty="0">
              <a:latin typeface="Calibri" panose="020F0502020204030204" pitchFamily="34" charset="0"/>
              <a:ea typeface="Calibri" panose="020F0502020204030204" pitchFamily="34" charset="0"/>
              <a:cs typeface="Times New Roman" panose="02020603050405020304" pitchFamily="18" charset="0"/>
            </a:endParaRPr>
          </a:p>
          <a:p>
            <a:r>
              <a:rPr lang="fr-BE" sz="2400" dirty="0">
                <a:latin typeface="Calibri" panose="020F0502020204030204" pitchFamily="34" charset="0"/>
                <a:ea typeface="Calibri" panose="020F0502020204030204" pitchFamily="34" charset="0"/>
                <a:cs typeface="Times New Roman" panose="02020603050405020304" pitchFamily="18" charset="0"/>
              </a:rPr>
              <a:t>N’hésitez pas à vous adresser à votre site de consultation pour obtenir toutes informations complémentaires concernant ce rapport.</a:t>
            </a:r>
            <a:endParaRPr lang="fr-BE" sz="2400" dirty="0"/>
          </a:p>
        </p:txBody>
      </p:sp>
    </p:spTree>
    <p:extLst>
      <p:ext uri="{BB962C8B-B14F-4D97-AF65-F5344CB8AC3E}">
        <p14:creationId xmlns:p14="http://schemas.microsoft.com/office/powerpoint/2010/main" val="77859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734C294-4939-8CB6-36DB-31CB73C95DA9}"/>
              </a:ext>
            </a:extLst>
          </p:cNvPr>
          <p:cNvSpPr>
            <a:spLocks noGrp="1"/>
          </p:cNvSpPr>
          <p:nvPr>
            <p:ph type="title"/>
          </p:nvPr>
        </p:nvSpPr>
        <p:spPr>
          <a:xfrm>
            <a:off x="838200" y="365125"/>
            <a:ext cx="10515600" cy="536575"/>
          </a:xfrm>
        </p:spPr>
        <p:txBody>
          <a:bodyPr>
            <a:normAutofit fontScale="90000"/>
          </a:bodyPr>
          <a:lstStyle/>
          <a:p>
            <a:pPr algn="ctr"/>
            <a:r>
              <a:rPr lang="fr-FR" sz="4000" dirty="0">
                <a:solidFill>
                  <a:srgbClr val="002060"/>
                </a:solidFill>
              </a:rPr>
              <a:t>Evolution du nombre de patient au forfait </a:t>
            </a:r>
            <a:endParaRPr lang="fr-BE" sz="4000" dirty="0">
              <a:solidFill>
                <a:srgbClr val="002060"/>
              </a:solidFill>
            </a:endParaRPr>
          </a:p>
        </p:txBody>
      </p:sp>
      <p:graphicFrame>
        <p:nvGraphicFramePr>
          <p:cNvPr id="19" name="Graphique 18">
            <a:extLst>
              <a:ext uri="{FF2B5EF4-FFF2-40B4-BE49-F238E27FC236}">
                <a16:creationId xmlns:a16="http://schemas.microsoft.com/office/drawing/2014/main" id="{417B8222-4C8A-C781-0DF7-E22E95033B96}"/>
              </a:ext>
            </a:extLst>
          </p:cNvPr>
          <p:cNvGraphicFramePr/>
          <p:nvPr>
            <p:extLst>
              <p:ext uri="{D42A27DB-BD31-4B8C-83A1-F6EECF244321}">
                <p14:modId xmlns:p14="http://schemas.microsoft.com/office/powerpoint/2010/main" val="1149699331"/>
              </p:ext>
            </p:extLst>
          </p:nvPr>
        </p:nvGraphicFramePr>
        <p:xfrm>
          <a:off x="838199" y="1015068"/>
          <a:ext cx="10344325" cy="57188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758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E526C01-C136-45A1-0204-260ECCA8B598}"/>
              </a:ext>
            </a:extLst>
          </p:cNvPr>
          <p:cNvSpPr txBox="1">
            <a:spLocks/>
          </p:cNvSpPr>
          <p:nvPr/>
        </p:nvSpPr>
        <p:spPr>
          <a:xfrm>
            <a:off x="838200" y="230908"/>
            <a:ext cx="10515600" cy="7112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srgbClr val="002060"/>
                </a:solidFill>
              </a:rPr>
              <a:t>QUELQUES CHIFFRES:</a:t>
            </a:r>
          </a:p>
          <a:p>
            <a:pPr algn="ctr"/>
            <a:r>
              <a:rPr lang="fr-FR" sz="2400" dirty="0">
                <a:solidFill>
                  <a:srgbClr val="002060"/>
                </a:solidFill>
              </a:rPr>
              <a:t>La population des maisons médicales en 2022  </a:t>
            </a:r>
            <a:endParaRPr lang="fr-BE" sz="2400" dirty="0">
              <a:solidFill>
                <a:srgbClr val="002060"/>
              </a:solidFill>
            </a:endParaRPr>
          </a:p>
        </p:txBody>
      </p:sp>
      <p:graphicFrame>
        <p:nvGraphicFramePr>
          <p:cNvPr id="7" name="Graphique 6">
            <a:extLst>
              <a:ext uri="{FF2B5EF4-FFF2-40B4-BE49-F238E27FC236}">
                <a16:creationId xmlns:a16="http://schemas.microsoft.com/office/drawing/2014/main" id="{09A7826C-51C7-9069-0848-AA1838B45AE0}"/>
              </a:ext>
            </a:extLst>
          </p:cNvPr>
          <p:cNvGraphicFramePr/>
          <p:nvPr>
            <p:extLst>
              <p:ext uri="{D42A27DB-BD31-4B8C-83A1-F6EECF244321}">
                <p14:modId xmlns:p14="http://schemas.microsoft.com/office/powerpoint/2010/main" val="1269245334"/>
              </p:ext>
            </p:extLst>
          </p:nvPr>
        </p:nvGraphicFramePr>
        <p:xfrm>
          <a:off x="92364" y="942108"/>
          <a:ext cx="11748654" cy="5684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788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E526C01-C136-45A1-0204-260ECCA8B598}"/>
              </a:ext>
            </a:extLst>
          </p:cNvPr>
          <p:cNvSpPr txBox="1">
            <a:spLocks/>
          </p:cNvSpPr>
          <p:nvPr/>
        </p:nvSpPr>
        <p:spPr>
          <a:xfrm>
            <a:off x="0" y="193963"/>
            <a:ext cx="12192000" cy="7112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srgbClr val="002060"/>
                </a:solidFill>
              </a:rPr>
              <a:t>QUELQUES CHIFFRES:</a:t>
            </a:r>
          </a:p>
          <a:p>
            <a:pPr algn="ctr"/>
            <a:r>
              <a:rPr lang="fr-FR" sz="2400" dirty="0">
                <a:solidFill>
                  <a:srgbClr val="002060"/>
                </a:solidFill>
              </a:rPr>
              <a:t>La population des maisons médicales en 2022  </a:t>
            </a:r>
            <a:endParaRPr lang="fr-BE" sz="2400" dirty="0">
              <a:solidFill>
                <a:srgbClr val="002060"/>
              </a:solidFill>
            </a:endParaRPr>
          </a:p>
        </p:txBody>
      </p:sp>
      <p:graphicFrame>
        <p:nvGraphicFramePr>
          <p:cNvPr id="7" name="Graphique 6">
            <a:extLst>
              <a:ext uri="{FF2B5EF4-FFF2-40B4-BE49-F238E27FC236}">
                <a16:creationId xmlns:a16="http://schemas.microsoft.com/office/drawing/2014/main" id="{09A7826C-51C7-9069-0848-AA1838B45AE0}"/>
              </a:ext>
            </a:extLst>
          </p:cNvPr>
          <p:cNvGraphicFramePr/>
          <p:nvPr>
            <p:extLst>
              <p:ext uri="{D42A27DB-BD31-4B8C-83A1-F6EECF244321}">
                <p14:modId xmlns:p14="http://schemas.microsoft.com/office/powerpoint/2010/main" val="2679241188"/>
              </p:ext>
            </p:extLst>
          </p:nvPr>
        </p:nvGraphicFramePr>
        <p:xfrm>
          <a:off x="0" y="1108364"/>
          <a:ext cx="12192000" cy="5823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93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BE19C43-02C8-E819-599B-355DB3A8E732}"/>
              </a:ext>
            </a:extLst>
          </p:cNvPr>
          <p:cNvSpPr txBox="1">
            <a:spLocks/>
          </p:cNvSpPr>
          <p:nvPr/>
        </p:nvSpPr>
        <p:spPr>
          <a:xfrm>
            <a:off x="0" y="193963"/>
            <a:ext cx="12192000" cy="7112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srgbClr val="002060"/>
                </a:solidFill>
              </a:rPr>
              <a:t>QUELQUES CHIFFRES:</a:t>
            </a:r>
          </a:p>
          <a:p>
            <a:pPr algn="ctr"/>
            <a:r>
              <a:rPr lang="fr-FR" sz="2400" dirty="0">
                <a:solidFill>
                  <a:srgbClr val="002060"/>
                </a:solidFill>
              </a:rPr>
              <a:t>Répartition des patients BIM et non-BIM</a:t>
            </a:r>
            <a:endParaRPr lang="fr-BE" sz="2400" dirty="0">
              <a:solidFill>
                <a:srgbClr val="002060"/>
              </a:solidFill>
            </a:endParaRPr>
          </a:p>
        </p:txBody>
      </p:sp>
      <p:graphicFrame>
        <p:nvGraphicFramePr>
          <p:cNvPr id="9" name="Graphique 8">
            <a:extLst>
              <a:ext uri="{FF2B5EF4-FFF2-40B4-BE49-F238E27FC236}">
                <a16:creationId xmlns:a16="http://schemas.microsoft.com/office/drawing/2014/main" id="{93B5CEE2-B8A2-630E-2CC5-BC40E9F71A5F}"/>
              </a:ext>
            </a:extLst>
          </p:cNvPr>
          <p:cNvGraphicFramePr/>
          <p:nvPr>
            <p:extLst>
              <p:ext uri="{D42A27DB-BD31-4B8C-83A1-F6EECF244321}">
                <p14:modId xmlns:p14="http://schemas.microsoft.com/office/powerpoint/2010/main" val="3533914145"/>
              </p:ext>
            </p:extLst>
          </p:nvPr>
        </p:nvGraphicFramePr>
        <p:xfrm>
          <a:off x="2032000" y="90516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244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F577639-636C-025E-9E11-9C3CE65A068A}"/>
              </a:ext>
            </a:extLst>
          </p:cNvPr>
          <p:cNvSpPr txBox="1">
            <a:spLocks/>
          </p:cNvSpPr>
          <p:nvPr/>
        </p:nvSpPr>
        <p:spPr>
          <a:xfrm>
            <a:off x="0" y="193963"/>
            <a:ext cx="12192000" cy="7112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t>QUELQUES CHIFFRES:</a:t>
            </a:r>
          </a:p>
          <a:p>
            <a:pPr algn="ctr"/>
            <a:r>
              <a:rPr lang="fr-FR" sz="2400" dirty="0"/>
              <a:t>La </a:t>
            </a:r>
            <a:r>
              <a:rPr lang="fr-FR" sz="2400" dirty="0">
                <a:solidFill>
                  <a:srgbClr val="996600"/>
                </a:solidFill>
              </a:rPr>
              <a:t>médecine générale</a:t>
            </a:r>
            <a:r>
              <a:rPr lang="fr-FR" sz="2400" dirty="0"/>
              <a:t> en maisons médicales en 2022  </a:t>
            </a:r>
            <a:endParaRPr lang="fr-BE" sz="2400" dirty="0"/>
          </a:p>
        </p:txBody>
      </p:sp>
      <p:graphicFrame>
        <p:nvGraphicFramePr>
          <p:cNvPr id="8" name="Graphique 7">
            <a:extLst>
              <a:ext uri="{FF2B5EF4-FFF2-40B4-BE49-F238E27FC236}">
                <a16:creationId xmlns:a16="http://schemas.microsoft.com/office/drawing/2014/main" id="{526C6A3E-B251-0911-0F8C-3F6BA42FFE7D}"/>
              </a:ext>
            </a:extLst>
          </p:cNvPr>
          <p:cNvGraphicFramePr/>
          <p:nvPr>
            <p:extLst>
              <p:ext uri="{D42A27DB-BD31-4B8C-83A1-F6EECF244321}">
                <p14:modId xmlns:p14="http://schemas.microsoft.com/office/powerpoint/2010/main" val="2573879138"/>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746BDA70-59E1-E12D-F74F-12D002E68AF4}"/>
              </a:ext>
            </a:extLst>
          </p:cNvPr>
          <p:cNvSpPr txBox="1"/>
          <p:nvPr/>
        </p:nvSpPr>
        <p:spPr>
          <a:xfrm>
            <a:off x="129308" y="6354618"/>
            <a:ext cx="11850255" cy="369332"/>
          </a:xfrm>
          <a:prstGeom prst="rect">
            <a:avLst/>
          </a:prstGeom>
          <a:noFill/>
        </p:spPr>
        <p:txBody>
          <a:bodyPr wrap="square" rtlCol="0">
            <a:spAutoFit/>
          </a:bodyPr>
          <a:lstStyle/>
          <a:p>
            <a:r>
              <a:rPr lang="fr-BE" dirty="0"/>
              <a:t>* De janvier à juillet inclus les chiffres sont liés à la maison médicale d’Auderghem ensuite ils représentent le groupement</a:t>
            </a:r>
          </a:p>
        </p:txBody>
      </p:sp>
    </p:spTree>
    <p:extLst>
      <p:ext uri="{BB962C8B-B14F-4D97-AF65-F5344CB8AC3E}">
        <p14:creationId xmlns:p14="http://schemas.microsoft.com/office/powerpoint/2010/main" val="427030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F577639-636C-025E-9E11-9C3CE65A068A}"/>
              </a:ext>
            </a:extLst>
          </p:cNvPr>
          <p:cNvSpPr txBox="1">
            <a:spLocks/>
          </p:cNvSpPr>
          <p:nvPr/>
        </p:nvSpPr>
        <p:spPr>
          <a:xfrm>
            <a:off x="0" y="193963"/>
            <a:ext cx="12192000" cy="7112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t>QUELQUES CHIFFRES:</a:t>
            </a:r>
          </a:p>
          <a:p>
            <a:pPr algn="ctr"/>
            <a:r>
              <a:rPr lang="fr-FR" sz="2400" dirty="0"/>
              <a:t>La </a:t>
            </a:r>
            <a:r>
              <a:rPr lang="fr-FR" sz="2400" dirty="0">
                <a:solidFill>
                  <a:srgbClr val="CD6747"/>
                </a:solidFill>
              </a:rPr>
              <a:t>kinésithérapie</a:t>
            </a:r>
            <a:r>
              <a:rPr lang="fr-FR" sz="2400" dirty="0"/>
              <a:t> en maisons médicales en 2022  </a:t>
            </a:r>
            <a:endParaRPr lang="fr-BE" sz="2400" dirty="0"/>
          </a:p>
        </p:txBody>
      </p:sp>
      <p:graphicFrame>
        <p:nvGraphicFramePr>
          <p:cNvPr id="8" name="Graphique 7">
            <a:extLst>
              <a:ext uri="{FF2B5EF4-FFF2-40B4-BE49-F238E27FC236}">
                <a16:creationId xmlns:a16="http://schemas.microsoft.com/office/drawing/2014/main" id="{526C6A3E-B251-0911-0F8C-3F6BA42FFE7D}"/>
              </a:ext>
            </a:extLst>
          </p:cNvPr>
          <p:cNvGraphicFramePr/>
          <p:nvPr>
            <p:extLst>
              <p:ext uri="{D42A27DB-BD31-4B8C-83A1-F6EECF244321}">
                <p14:modId xmlns:p14="http://schemas.microsoft.com/office/powerpoint/2010/main" val="320991952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1BE34753-FDB6-727B-5934-02E59263FC46}"/>
              </a:ext>
            </a:extLst>
          </p:cNvPr>
          <p:cNvSpPr txBox="1"/>
          <p:nvPr/>
        </p:nvSpPr>
        <p:spPr>
          <a:xfrm>
            <a:off x="129308" y="6354618"/>
            <a:ext cx="11850255" cy="369332"/>
          </a:xfrm>
          <a:prstGeom prst="rect">
            <a:avLst/>
          </a:prstGeom>
          <a:noFill/>
        </p:spPr>
        <p:txBody>
          <a:bodyPr wrap="square" rtlCol="0">
            <a:spAutoFit/>
          </a:bodyPr>
          <a:lstStyle/>
          <a:p>
            <a:r>
              <a:rPr lang="fr-BE" dirty="0"/>
              <a:t>* De janvier à juillet inclus les chiffres sont liés à la maison médicale d’Auderghem ensuite ils représentent le groupement</a:t>
            </a:r>
          </a:p>
        </p:txBody>
      </p:sp>
    </p:spTree>
    <p:extLst>
      <p:ext uri="{BB962C8B-B14F-4D97-AF65-F5344CB8AC3E}">
        <p14:creationId xmlns:p14="http://schemas.microsoft.com/office/powerpoint/2010/main" val="61689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F577639-636C-025E-9E11-9C3CE65A068A}"/>
              </a:ext>
            </a:extLst>
          </p:cNvPr>
          <p:cNvSpPr txBox="1">
            <a:spLocks/>
          </p:cNvSpPr>
          <p:nvPr/>
        </p:nvSpPr>
        <p:spPr>
          <a:xfrm>
            <a:off x="0" y="193963"/>
            <a:ext cx="12192000" cy="7112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t>QUELQUES CHIFFRES:</a:t>
            </a:r>
          </a:p>
          <a:p>
            <a:pPr algn="ctr"/>
            <a:r>
              <a:rPr lang="fr-FR" sz="2400" dirty="0"/>
              <a:t>Les </a:t>
            </a:r>
            <a:r>
              <a:rPr lang="fr-FR" sz="2400" dirty="0">
                <a:solidFill>
                  <a:srgbClr val="C00000"/>
                </a:solidFill>
              </a:rPr>
              <a:t>soins infirmier </a:t>
            </a:r>
            <a:r>
              <a:rPr lang="fr-FR" sz="2400" dirty="0"/>
              <a:t>en maisons médicales en 2022  </a:t>
            </a:r>
            <a:endParaRPr lang="fr-BE" sz="2400" dirty="0"/>
          </a:p>
        </p:txBody>
      </p:sp>
      <p:sp>
        <p:nvSpPr>
          <p:cNvPr id="5" name="ZoneTexte 4">
            <a:extLst>
              <a:ext uri="{FF2B5EF4-FFF2-40B4-BE49-F238E27FC236}">
                <a16:creationId xmlns:a16="http://schemas.microsoft.com/office/drawing/2014/main" id="{21690BA1-09D1-C626-ABFA-2250D611E288}"/>
              </a:ext>
            </a:extLst>
          </p:cNvPr>
          <p:cNvSpPr txBox="1"/>
          <p:nvPr/>
        </p:nvSpPr>
        <p:spPr>
          <a:xfrm>
            <a:off x="129308" y="6354618"/>
            <a:ext cx="11850255" cy="369332"/>
          </a:xfrm>
          <a:prstGeom prst="rect">
            <a:avLst/>
          </a:prstGeom>
          <a:noFill/>
        </p:spPr>
        <p:txBody>
          <a:bodyPr wrap="square" rtlCol="0">
            <a:spAutoFit/>
          </a:bodyPr>
          <a:lstStyle/>
          <a:p>
            <a:r>
              <a:rPr lang="fr-BE" dirty="0"/>
              <a:t>* De janvier à juillet inclus les chiffres sont liés à la maison médicale d’Auderghem ensuite ils représentent le groupement</a:t>
            </a:r>
          </a:p>
        </p:txBody>
      </p:sp>
      <p:graphicFrame>
        <p:nvGraphicFramePr>
          <p:cNvPr id="8" name="Graphique 7">
            <a:extLst>
              <a:ext uri="{FF2B5EF4-FFF2-40B4-BE49-F238E27FC236}">
                <a16:creationId xmlns:a16="http://schemas.microsoft.com/office/drawing/2014/main" id="{526C6A3E-B251-0911-0F8C-3F6BA42FFE7D}"/>
              </a:ext>
            </a:extLst>
          </p:cNvPr>
          <p:cNvGraphicFramePr/>
          <p:nvPr>
            <p:extLst>
              <p:ext uri="{D42A27DB-BD31-4B8C-83A1-F6EECF244321}">
                <p14:modId xmlns:p14="http://schemas.microsoft.com/office/powerpoint/2010/main" val="67890724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084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98221-FC64-8E90-7503-29F95CA650C4}"/>
              </a:ext>
            </a:extLst>
          </p:cNvPr>
          <p:cNvSpPr>
            <a:spLocks noGrp="1"/>
          </p:cNvSpPr>
          <p:nvPr>
            <p:ph type="title"/>
          </p:nvPr>
        </p:nvSpPr>
        <p:spPr>
          <a:xfrm>
            <a:off x="838200" y="365125"/>
            <a:ext cx="10515600" cy="536575"/>
          </a:xfrm>
        </p:spPr>
        <p:txBody>
          <a:bodyPr>
            <a:normAutofit fontScale="90000"/>
          </a:bodyPr>
          <a:lstStyle/>
          <a:p>
            <a:pPr algn="ctr"/>
            <a:r>
              <a:rPr lang="fr-FR" sz="4000" dirty="0">
                <a:solidFill>
                  <a:srgbClr val="002060"/>
                </a:solidFill>
              </a:rPr>
              <a:t>Introduction</a:t>
            </a:r>
            <a:endParaRPr lang="fr-BE" sz="4000" dirty="0">
              <a:solidFill>
                <a:srgbClr val="002060"/>
              </a:solidFill>
            </a:endParaRPr>
          </a:p>
        </p:txBody>
      </p:sp>
      <p:sp>
        <p:nvSpPr>
          <p:cNvPr id="3" name="Espace réservé du contenu 2">
            <a:extLst>
              <a:ext uri="{FF2B5EF4-FFF2-40B4-BE49-F238E27FC236}">
                <a16:creationId xmlns:a16="http://schemas.microsoft.com/office/drawing/2014/main" id="{1B1AA6A2-00F6-5168-137F-452D2E641419}"/>
              </a:ext>
            </a:extLst>
          </p:cNvPr>
          <p:cNvSpPr>
            <a:spLocks noGrp="1"/>
          </p:cNvSpPr>
          <p:nvPr>
            <p:ph idx="1"/>
          </p:nvPr>
        </p:nvSpPr>
        <p:spPr>
          <a:xfrm>
            <a:off x="838200" y="901700"/>
            <a:ext cx="10515600" cy="5275263"/>
          </a:xfrm>
        </p:spPr>
        <p:txBody>
          <a:bodyPr/>
          <a:lstStyle/>
          <a:p>
            <a:pPr marL="0" indent="0">
              <a:lnSpc>
                <a:spcPct val="107000"/>
              </a:lnSpc>
              <a:spcAft>
                <a:spcPts val="800"/>
              </a:spcAft>
              <a:buNone/>
            </a:pPr>
            <a:r>
              <a:rPr lang="fr-BE" sz="1800" dirty="0">
                <a:effectLst/>
                <a:latin typeface="Calibri" panose="020F0502020204030204" pitchFamily="34" charset="0"/>
                <a:ea typeface="Calibri" panose="020F0502020204030204" pitchFamily="34" charset="0"/>
                <a:cs typeface="Times New Roman" panose="02020603050405020304" pitchFamily="18" charset="0"/>
              </a:rPr>
              <a:t>Cette année 2022 a été une année de défis pour la MM1160. Une réorganisation de l’organe d’administration qui est maintenant géré par les prestataires de soins a été nécessaire afin de préserver l’activité dans son ensemble et d’être en phase avec les exigences des pouvoirs public.</a:t>
            </a:r>
          </a:p>
          <a:p>
            <a:pPr marL="0" indent="0">
              <a:lnSpc>
                <a:spcPct val="107000"/>
              </a:lnSpc>
              <a:spcAft>
                <a:spcPts val="800"/>
              </a:spcAft>
              <a:buNone/>
            </a:pPr>
            <a:r>
              <a:rPr lang="fr-BE" sz="1800" dirty="0">
                <a:effectLst/>
                <a:latin typeface="Calibri" panose="020F0502020204030204" pitchFamily="34" charset="0"/>
                <a:ea typeface="Calibri" panose="020F0502020204030204" pitchFamily="34" charset="0"/>
                <a:cs typeface="Times New Roman" panose="02020603050405020304" pitchFamily="18" charset="0"/>
              </a:rPr>
              <a:t>Une fusion a été réalisée ave la maison médicale St-Josse et ses unités de soins afin de pouvoir continuer à garantir l’accessibilité des soins primaires couverts par le forfait aux patients abonnés. Le forfait est le moyen de financement et de contribution qui permet d’élimer les barrières financières à l’accès aux soins de première ligne.</a:t>
            </a:r>
          </a:p>
          <a:p>
            <a:pPr marL="0" indent="0">
              <a:lnSpc>
                <a:spcPct val="107000"/>
              </a:lnSpc>
              <a:spcAft>
                <a:spcPts val="800"/>
              </a:spcAft>
              <a:buNone/>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BE" dirty="0"/>
          </a:p>
        </p:txBody>
      </p:sp>
      <p:pic>
        <p:nvPicPr>
          <p:cNvPr id="5" name="Image 4">
            <a:extLst>
              <a:ext uri="{FF2B5EF4-FFF2-40B4-BE49-F238E27FC236}">
                <a16:creationId xmlns:a16="http://schemas.microsoft.com/office/drawing/2014/main" id="{42771557-6ED7-4BBD-38B0-25337BB36E7E}"/>
              </a:ext>
            </a:extLst>
          </p:cNvPr>
          <p:cNvPicPr>
            <a:picLocks noChangeAspect="1"/>
          </p:cNvPicPr>
          <p:nvPr/>
        </p:nvPicPr>
        <p:blipFill rotWithShape="1">
          <a:blip r:embed="rId2">
            <a:extLst>
              <a:ext uri="{28A0092B-C50C-407E-A947-70E740481C1C}">
                <a14:useLocalDpi xmlns:a14="http://schemas.microsoft.com/office/drawing/2010/main" val="0"/>
              </a:ext>
            </a:extLst>
          </a:blip>
          <a:srcRect b="33329"/>
          <a:stretch/>
        </p:blipFill>
        <p:spPr>
          <a:xfrm>
            <a:off x="8771913" y="2890935"/>
            <a:ext cx="1632676" cy="1088519"/>
          </a:xfrm>
          <a:prstGeom prst="rect">
            <a:avLst/>
          </a:prstGeom>
        </p:spPr>
      </p:pic>
      <p:pic>
        <p:nvPicPr>
          <p:cNvPr id="7" name="Image 6">
            <a:extLst>
              <a:ext uri="{FF2B5EF4-FFF2-40B4-BE49-F238E27FC236}">
                <a16:creationId xmlns:a16="http://schemas.microsoft.com/office/drawing/2014/main" id="{EBA4286B-FED8-CF38-2A53-89AA41CB8A1F}"/>
              </a:ext>
            </a:extLst>
          </p:cNvPr>
          <p:cNvPicPr>
            <a:picLocks noChangeAspect="1"/>
          </p:cNvPicPr>
          <p:nvPr/>
        </p:nvPicPr>
        <p:blipFill rotWithShape="1">
          <a:blip r:embed="rId3">
            <a:extLst>
              <a:ext uri="{28A0092B-C50C-407E-A947-70E740481C1C}">
                <a14:useLocalDpi xmlns:a14="http://schemas.microsoft.com/office/drawing/2010/main" val="0"/>
              </a:ext>
            </a:extLst>
          </a:blip>
          <a:srcRect b="33598"/>
          <a:stretch/>
        </p:blipFill>
        <p:spPr>
          <a:xfrm>
            <a:off x="1289109" y="2886936"/>
            <a:ext cx="1632677" cy="1084128"/>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81C413A4-99CE-81B6-892B-7FD49FD5BF30}"/>
              </a:ext>
            </a:extLst>
          </p:cNvPr>
          <p:cNvPicPr>
            <a:picLocks noChangeAspect="1"/>
          </p:cNvPicPr>
          <p:nvPr/>
        </p:nvPicPr>
        <p:blipFill rotWithShape="1">
          <a:blip r:embed="rId4">
            <a:extLst>
              <a:ext uri="{28A0092B-C50C-407E-A947-70E740481C1C}">
                <a14:useLocalDpi xmlns:a14="http://schemas.microsoft.com/office/drawing/2010/main" val="0"/>
              </a:ext>
            </a:extLst>
          </a:blip>
          <a:srcRect b="35268"/>
          <a:stretch/>
        </p:blipFill>
        <p:spPr>
          <a:xfrm>
            <a:off x="3803030" y="2882546"/>
            <a:ext cx="1681573" cy="1088518"/>
          </a:xfrm>
          <a:prstGeom prst="rect">
            <a:avLst/>
          </a:prstGeom>
        </p:spPr>
      </p:pic>
      <p:pic>
        <p:nvPicPr>
          <p:cNvPr id="1026" name="Picture 2" descr="Maison Médicale de Schaerbeek">
            <a:extLst>
              <a:ext uri="{FF2B5EF4-FFF2-40B4-BE49-F238E27FC236}">
                <a16:creationId xmlns:a16="http://schemas.microsoft.com/office/drawing/2014/main" id="{07842A51-D528-9F76-F697-83C6EF0680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322"/>
          <a:stretch/>
        </p:blipFill>
        <p:spPr bwMode="auto">
          <a:xfrm>
            <a:off x="6365847" y="3020831"/>
            <a:ext cx="1524822" cy="95023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28CF4F9E-EDE3-9B53-CB67-A7E3D08CA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072" y="4537299"/>
            <a:ext cx="7381074" cy="2247092"/>
          </a:xfrm>
          <a:prstGeom prst="rect">
            <a:avLst/>
          </a:prstGeom>
        </p:spPr>
      </p:pic>
      <p:sp>
        <p:nvSpPr>
          <p:cNvPr id="4" name="Signe Plus 3">
            <a:extLst>
              <a:ext uri="{FF2B5EF4-FFF2-40B4-BE49-F238E27FC236}">
                <a16:creationId xmlns:a16="http://schemas.microsoft.com/office/drawing/2014/main" id="{8B2404C3-BDAD-76B7-4119-BD0DAEF87D02}"/>
              </a:ext>
            </a:extLst>
          </p:cNvPr>
          <p:cNvSpPr/>
          <p:nvPr/>
        </p:nvSpPr>
        <p:spPr>
          <a:xfrm>
            <a:off x="3145035" y="3282027"/>
            <a:ext cx="434746" cy="427839"/>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Signe Plus 5">
            <a:extLst>
              <a:ext uri="{FF2B5EF4-FFF2-40B4-BE49-F238E27FC236}">
                <a16:creationId xmlns:a16="http://schemas.microsoft.com/office/drawing/2014/main" id="{2FCC3F80-468A-D88F-9A99-6B4071E325C5}"/>
              </a:ext>
            </a:extLst>
          </p:cNvPr>
          <p:cNvSpPr/>
          <p:nvPr/>
        </p:nvSpPr>
        <p:spPr>
          <a:xfrm>
            <a:off x="5707852" y="3282027"/>
            <a:ext cx="434746" cy="427839"/>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Signe Plus 7">
            <a:extLst>
              <a:ext uri="{FF2B5EF4-FFF2-40B4-BE49-F238E27FC236}">
                <a16:creationId xmlns:a16="http://schemas.microsoft.com/office/drawing/2014/main" id="{CBAB653D-1961-70EE-DB51-11EBF1334B65}"/>
              </a:ext>
            </a:extLst>
          </p:cNvPr>
          <p:cNvSpPr/>
          <p:nvPr/>
        </p:nvSpPr>
        <p:spPr>
          <a:xfrm>
            <a:off x="8113918" y="3282027"/>
            <a:ext cx="434746" cy="427839"/>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t égal à 9">
            <a:extLst>
              <a:ext uri="{FF2B5EF4-FFF2-40B4-BE49-F238E27FC236}">
                <a16:creationId xmlns:a16="http://schemas.microsoft.com/office/drawing/2014/main" id="{AB311D56-F597-14E7-0116-273EE4FB3E5B}"/>
              </a:ext>
            </a:extLst>
          </p:cNvPr>
          <p:cNvSpPr/>
          <p:nvPr/>
        </p:nvSpPr>
        <p:spPr>
          <a:xfrm>
            <a:off x="5103146" y="4111750"/>
            <a:ext cx="1681573" cy="562057"/>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400036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1AA6A2-00F6-5168-137F-452D2E641419}"/>
              </a:ext>
            </a:extLst>
          </p:cNvPr>
          <p:cNvSpPr>
            <a:spLocks noGrp="1"/>
          </p:cNvSpPr>
          <p:nvPr>
            <p:ph idx="1"/>
          </p:nvPr>
        </p:nvSpPr>
        <p:spPr>
          <a:xfrm>
            <a:off x="838200" y="457144"/>
            <a:ext cx="10515600" cy="5275263"/>
          </a:xfrm>
        </p:spPr>
        <p:txBody>
          <a:bodyPr/>
          <a:lstStyle/>
          <a:p>
            <a:pPr marL="0" indent="0">
              <a:lnSpc>
                <a:spcPct val="107000"/>
              </a:lnSpc>
              <a:spcAft>
                <a:spcPts val="800"/>
              </a:spcAft>
              <a:buNone/>
            </a:pPr>
            <a:r>
              <a:rPr lang="fr-BE" sz="1800" dirty="0">
                <a:effectLst/>
                <a:latin typeface="Calibri" panose="020F0502020204030204" pitchFamily="34" charset="0"/>
                <a:ea typeface="Calibri" panose="020F0502020204030204" pitchFamily="34" charset="0"/>
                <a:cs typeface="Times New Roman" panose="02020603050405020304" pitchFamily="18" charset="0"/>
              </a:rPr>
              <a:t>En effet, après des années de pandémie Covid, avec toutes ses innombrables conséquences, la hausse des matières premières (le cadis de la ménagère) et l’énergie, il était essentiel que la MM1160 (et ses antennes) puisse continuer son rôle en continuant nos missions de santé publique.</a:t>
            </a:r>
          </a:p>
          <a:p>
            <a:pPr marL="0" indent="0">
              <a:lnSpc>
                <a:spcPct val="107000"/>
              </a:lnSpc>
              <a:spcAft>
                <a:spcPts val="800"/>
              </a:spcAft>
              <a:buNone/>
            </a:pPr>
            <a:r>
              <a:rPr lang="fr-BE" sz="1800" dirty="0">
                <a:effectLst/>
                <a:latin typeface="Calibri" panose="020F0502020204030204" pitchFamily="34" charset="0"/>
                <a:ea typeface="Calibri" panose="020F0502020204030204" pitchFamily="34" charset="0"/>
                <a:cs typeface="Times New Roman" panose="02020603050405020304" pitchFamily="18" charset="0"/>
              </a:rPr>
              <a:t>La mise en place d’un service sociale pour mieux répondre aux nécessités des patients. Un pôle de psychologue de première ligne a été mis en place afin de répondre à un besoin accru des patients pour la santé mentale. Il a été comme une évidence d’agir de manière préventive en proposant une  prise en charge psycho-social. </a:t>
            </a:r>
          </a:p>
          <a:p>
            <a:pPr marL="0" indent="0">
              <a:buNone/>
            </a:pPr>
            <a:endParaRPr lang="fr-BE" dirty="0"/>
          </a:p>
        </p:txBody>
      </p:sp>
      <p:graphicFrame>
        <p:nvGraphicFramePr>
          <p:cNvPr id="4" name="Objet 3">
            <a:extLst>
              <a:ext uri="{FF2B5EF4-FFF2-40B4-BE49-F238E27FC236}">
                <a16:creationId xmlns:a16="http://schemas.microsoft.com/office/drawing/2014/main" id="{BF78E645-B0DE-D4FD-1582-2FEAC0388B84}"/>
              </a:ext>
            </a:extLst>
          </p:cNvPr>
          <p:cNvGraphicFramePr>
            <a:graphicFrameLocks noChangeAspect="1"/>
          </p:cNvGraphicFramePr>
          <p:nvPr>
            <p:extLst>
              <p:ext uri="{D42A27DB-BD31-4B8C-83A1-F6EECF244321}">
                <p14:modId xmlns:p14="http://schemas.microsoft.com/office/powerpoint/2010/main" val="261359644"/>
              </p:ext>
            </p:extLst>
          </p:nvPr>
        </p:nvGraphicFramePr>
        <p:xfrm>
          <a:off x="731840" y="3094776"/>
          <a:ext cx="2177611" cy="3081338"/>
        </p:xfrm>
        <a:graphic>
          <a:graphicData uri="http://schemas.openxmlformats.org/presentationml/2006/ole">
            <mc:AlternateContent xmlns:mc="http://schemas.openxmlformats.org/markup-compatibility/2006">
              <mc:Choice xmlns:v="urn:schemas-microsoft-com:vml" Requires="v">
                <p:oleObj name="Acrobat Document" r:id="rId2" imgW="11334560" imgH="16040005" progId="AcroExch.Document.DC">
                  <p:embed/>
                </p:oleObj>
              </mc:Choice>
              <mc:Fallback>
                <p:oleObj name="Acrobat Document" r:id="rId2" imgW="11334560" imgH="16040005" progId="AcroExch.Document.DC">
                  <p:embed/>
                  <p:pic>
                    <p:nvPicPr>
                      <p:cNvPr id="4" name="Objet 3">
                        <a:extLst>
                          <a:ext uri="{FF2B5EF4-FFF2-40B4-BE49-F238E27FC236}">
                            <a16:creationId xmlns:a16="http://schemas.microsoft.com/office/drawing/2014/main" id="{BF78E645-B0DE-D4FD-1582-2FEAC0388B84}"/>
                          </a:ext>
                        </a:extLst>
                      </p:cNvPr>
                      <p:cNvPicPr/>
                      <p:nvPr/>
                    </p:nvPicPr>
                    <p:blipFill>
                      <a:blip r:embed="rId3"/>
                      <a:stretch>
                        <a:fillRect/>
                      </a:stretch>
                    </p:blipFill>
                    <p:spPr>
                      <a:xfrm>
                        <a:off x="731840" y="3094776"/>
                        <a:ext cx="2177611" cy="3081338"/>
                      </a:xfrm>
                      <a:prstGeom prst="rect">
                        <a:avLst/>
                      </a:prstGeom>
                    </p:spPr>
                  </p:pic>
                </p:oleObj>
              </mc:Fallback>
            </mc:AlternateContent>
          </a:graphicData>
        </a:graphic>
      </p:graphicFrame>
      <p:pic>
        <p:nvPicPr>
          <p:cNvPr id="6" name="Image 5" descr="Une image contenant texte&#10;&#10;Description générée automatiquement">
            <a:extLst>
              <a:ext uri="{FF2B5EF4-FFF2-40B4-BE49-F238E27FC236}">
                <a16:creationId xmlns:a16="http://schemas.microsoft.com/office/drawing/2014/main" id="{03DB6D98-4751-7163-F6CA-631B46DF3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662" y="3095624"/>
            <a:ext cx="2177611" cy="3080490"/>
          </a:xfrm>
          <a:prstGeom prst="rect">
            <a:avLst/>
          </a:prstGeom>
        </p:spPr>
      </p:pic>
      <p:pic>
        <p:nvPicPr>
          <p:cNvPr id="8" name="Image 7">
            <a:extLst>
              <a:ext uri="{FF2B5EF4-FFF2-40B4-BE49-F238E27FC236}">
                <a16:creationId xmlns:a16="http://schemas.microsoft.com/office/drawing/2014/main" id="{E980548B-EE42-37FB-0F6C-FEDDC91D5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184" y="3094776"/>
            <a:ext cx="2178211" cy="308049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0EAF1290-E63E-3CF9-473E-2D87235CC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7306" y="3094777"/>
            <a:ext cx="2246494" cy="3081338"/>
          </a:xfrm>
          <a:prstGeom prst="rect">
            <a:avLst/>
          </a:prstGeom>
        </p:spPr>
      </p:pic>
    </p:spTree>
    <p:extLst>
      <p:ext uri="{BB962C8B-B14F-4D97-AF65-F5344CB8AC3E}">
        <p14:creationId xmlns:p14="http://schemas.microsoft.com/office/powerpoint/2010/main" val="2756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49EDF-5F97-CE9E-0AA1-9CC3D439B807}"/>
              </a:ext>
            </a:extLst>
          </p:cNvPr>
          <p:cNvSpPr>
            <a:spLocks noGrp="1"/>
          </p:cNvSpPr>
          <p:nvPr>
            <p:ph type="title"/>
          </p:nvPr>
        </p:nvSpPr>
        <p:spPr>
          <a:xfrm>
            <a:off x="914400" y="18255"/>
            <a:ext cx="10515600" cy="1325563"/>
          </a:xfrm>
        </p:spPr>
        <p:txBody>
          <a:bodyPr>
            <a:normAutofit/>
          </a:bodyPr>
          <a:lstStyle/>
          <a:p>
            <a:r>
              <a:rPr lang="fr-BE" sz="2800" b="1" dirty="0">
                <a:solidFill>
                  <a:srgbClr val="002060"/>
                </a:solidFill>
              </a:rPr>
              <a:t>Les valeurs et objectifs de la Maison Médicale et de ses implantations</a:t>
            </a:r>
          </a:p>
        </p:txBody>
      </p:sp>
      <p:sp>
        <p:nvSpPr>
          <p:cNvPr id="3" name="Espace réservé du contenu 2">
            <a:extLst>
              <a:ext uri="{FF2B5EF4-FFF2-40B4-BE49-F238E27FC236}">
                <a16:creationId xmlns:a16="http://schemas.microsoft.com/office/drawing/2014/main" id="{19FA4133-54C2-B458-8964-F9D7AA348338}"/>
              </a:ext>
            </a:extLst>
          </p:cNvPr>
          <p:cNvSpPr>
            <a:spLocks noGrp="1"/>
          </p:cNvSpPr>
          <p:nvPr>
            <p:ph sz="half" idx="1"/>
          </p:nvPr>
        </p:nvSpPr>
        <p:spPr>
          <a:xfrm>
            <a:off x="335560" y="1243150"/>
            <a:ext cx="5524850" cy="4918614"/>
          </a:xfrm>
        </p:spPr>
        <p:txBody>
          <a:bodyPr vert="horz" lIns="91440" tIns="45720" rIns="91440" bIns="45720" rtlCol="0">
            <a:normAutofit fontScale="55000" lnSpcReduction="20000"/>
          </a:bodyPr>
          <a:lstStyle/>
          <a:p>
            <a:pPr algn="l">
              <a:lnSpc>
                <a:spcPct val="120000"/>
              </a:lnSpc>
              <a:spcAft>
                <a:spcPts val="800"/>
              </a:spcAft>
            </a:pPr>
            <a:r>
              <a:rPr lang="fr-BE" sz="2500" dirty="0">
                <a:latin typeface="Calibri" panose="020F0502020204030204" pitchFamily="34" charset="0"/>
                <a:cs typeface="Times New Roman" panose="02020603050405020304" pitchFamily="18" charset="0"/>
              </a:rPr>
              <a:t>L'accessibilité aux soins de première ligne et aux services pour les patients doit se faire selon une approche ouverte à tous, sans préjugés et en privilégiant la neutralité, ce qui permet d'accueillir les patients appartenant à différentes cultures, religions et idéologies politiques dans le respect, en offrant une même prise en charge et une qualité de soins primaires égale pour tous.</a:t>
            </a:r>
          </a:p>
          <a:p>
            <a:pPr algn="l">
              <a:lnSpc>
                <a:spcPct val="120000"/>
              </a:lnSpc>
              <a:spcAft>
                <a:spcPts val="800"/>
              </a:spcAft>
            </a:pPr>
            <a:r>
              <a:rPr lang="fr-BE" sz="2500" dirty="0">
                <a:latin typeface="Calibri" panose="020F0502020204030204" pitchFamily="34" charset="0"/>
                <a:cs typeface="Times New Roman" panose="02020603050405020304" pitchFamily="18" charset="0"/>
              </a:rPr>
              <a:t>L'équité est essentielle pour garantir l'accès aux soins primaires à tous, sans inégalités ni discriminations. Il est donc important d'offrir des soins de première ligne accessibles via une approche globale, continue et intégrée.</a:t>
            </a:r>
          </a:p>
          <a:p>
            <a:pPr algn="l">
              <a:lnSpc>
                <a:spcPct val="120000"/>
              </a:lnSpc>
              <a:spcAft>
                <a:spcPts val="800"/>
              </a:spcAft>
            </a:pPr>
            <a:r>
              <a:rPr lang="fr-BE" sz="2500" dirty="0">
                <a:latin typeface="Calibri" panose="020F0502020204030204" pitchFamily="34" charset="0"/>
                <a:cs typeface="Times New Roman" panose="02020603050405020304" pitchFamily="18" charset="0"/>
              </a:rPr>
              <a:t>Le travail en partenariat avec les réseaux locaux est également crucial pour assurer une prise en charge optimale des patients. Il convient donc de mettre en place un point social pour chaque implantation.</a:t>
            </a:r>
          </a:p>
          <a:p>
            <a:pPr algn="l">
              <a:lnSpc>
                <a:spcPct val="120000"/>
              </a:lnSpc>
              <a:spcAft>
                <a:spcPts val="800"/>
              </a:spcAft>
            </a:pPr>
            <a:r>
              <a:rPr lang="fr-BE" sz="2500" dirty="0">
                <a:latin typeface="Calibri" panose="020F0502020204030204" pitchFamily="34" charset="0"/>
                <a:cs typeface="Times New Roman" panose="02020603050405020304" pitchFamily="18" charset="0"/>
              </a:rPr>
              <a:t>Enfin, la transdisciplinarité est une approche qui consiste à travailler de manière polyvalente et complémentaire. Cela implique de travailler en équipe dans un esprit de collaboration active et d'entraide professionnelle, ce qui peut favoriser la création d'espaces de partage d'expérience.</a:t>
            </a:r>
          </a:p>
          <a:p>
            <a:pPr marL="0" indent="0">
              <a:lnSpc>
                <a:spcPct val="120000"/>
              </a:lnSpc>
              <a:spcAft>
                <a:spcPts val="800"/>
              </a:spcAft>
              <a:buNone/>
            </a:pPr>
            <a:endParaRPr lang="fr-BE" sz="1800" dirty="0">
              <a:latin typeface="Calibri" panose="020F0502020204030204" pitchFamily="34" charset="0"/>
              <a:cs typeface="Times New Roman" panose="02020603050405020304" pitchFamily="18" charset="0"/>
            </a:endParaRPr>
          </a:p>
          <a:p>
            <a:pPr marL="0" indent="0">
              <a:lnSpc>
                <a:spcPct val="120000"/>
              </a:lnSpc>
              <a:spcAft>
                <a:spcPts val="800"/>
              </a:spcAft>
              <a:buNone/>
            </a:pPr>
            <a:endParaRPr lang="fr-BE" sz="1800" dirty="0">
              <a:latin typeface="Calibri" panose="020F0502020204030204" pitchFamily="34" charset="0"/>
              <a:cs typeface="Times New Roman" panose="02020603050405020304" pitchFamily="18" charset="0"/>
            </a:endParaRPr>
          </a:p>
        </p:txBody>
      </p:sp>
      <p:sp>
        <p:nvSpPr>
          <p:cNvPr id="4" name="Espace réservé du contenu 3">
            <a:extLst>
              <a:ext uri="{FF2B5EF4-FFF2-40B4-BE49-F238E27FC236}">
                <a16:creationId xmlns:a16="http://schemas.microsoft.com/office/drawing/2014/main" id="{03EB5FE8-C644-AA38-DAB1-0E3251DFF779}"/>
              </a:ext>
            </a:extLst>
          </p:cNvPr>
          <p:cNvSpPr>
            <a:spLocks noGrp="1"/>
          </p:cNvSpPr>
          <p:nvPr>
            <p:ph sz="half" idx="2"/>
          </p:nvPr>
        </p:nvSpPr>
        <p:spPr>
          <a:xfrm>
            <a:off x="6019800" y="1258349"/>
            <a:ext cx="5334000" cy="4918614"/>
          </a:xfrm>
        </p:spPr>
        <p:txBody>
          <a:bodyPr>
            <a:normAutofit fontScale="55000" lnSpcReduction="20000"/>
          </a:bodyPr>
          <a:lstStyle/>
          <a:p>
            <a:pPr algn="l">
              <a:lnSpc>
                <a:spcPct val="120000"/>
              </a:lnSpc>
            </a:pPr>
            <a:r>
              <a:rPr lang="fr-BE" sz="2600" dirty="0">
                <a:latin typeface="Calibri" panose="020F0502020204030204" pitchFamily="34" charset="0"/>
                <a:cs typeface="Times New Roman" panose="02020603050405020304" pitchFamily="18" charset="0"/>
              </a:rPr>
              <a:t>Une approche de soins de première ligne à dimension humaine doit privilégier l'aspect relationnel et le respect de l'autre. Il est également important d'aider à l'autonomie du patient et de promouvoir une participation active de celui-ci dans sa prise en charge, ainsi que dans le fonctionnement global de la maison médicale en mettant en place un comité de patients.</a:t>
            </a:r>
          </a:p>
          <a:p>
            <a:pPr algn="l">
              <a:lnSpc>
                <a:spcPct val="120000"/>
              </a:lnSpc>
            </a:pPr>
            <a:r>
              <a:rPr lang="fr-BE" sz="2600" dirty="0">
                <a:latin typeface="Calibri" panose="020F0502020204030204" pitchFamily="34" charset="0"/>
                <a:cs typeface="Times New Roman" panose="02020603050405020304" pitchFamily="18" charset="0"/>
              </a:rPr>
              <a:t>L'objectif principal doit être de viser l'excellence dans la qualité des soins de santé actuels. Pour y parvenir, il est nécessaire de développer continuellement les connaissances et de répondre aux exigences en matière de prévention, compte tenu notamment du vieillissement de la population et de l'augmentation des pathologies.</a:t>
            </a:r>
          </a:p>
          <a:p>
            <a:pPr algn="l">
              <a:lnSpc>
                <a:spcPct val="120000"/>
              </a:lnSpc>
            </a:pPr>
            <a:r>
              <a:rPr lang="fr-BE" sz="2600" dirty="0">
                <a:latin typeface="Calibri" panose="020F0502020204030204" pitchFamily="34" charset="0"/>
                <a:cs typeface="Times New Roman" panose="02020603050405020304" pitchFamily="18" charset="0"/>
              </a:rPr>
              <a:t>Il est important de participer à la mise en place des outils et des structures nécessaires pour pouvoir relever tous les défis à venir en matière de santé publique, afin de garantir une prise en charge optimale des patients.</a:t>
            </a:r>
          </a:p>
          <a:p>
            <a:pPr lvl="1"/>
            <a:endParaRPr lang="fr-BE" sz="2100" dirty="0">
              <a:latin typeface="Calibri" panose="020F0502020204030204" pitchFamily="34" charset="0"/>
              <a:cs typeface="Times New Roman" panose="02020603050405020304" pitchFamily="18" charset="0"/>
            </a:endParaRPr>
          </a:p>
          <a:p>
            <a:pPr marL="0" indent="0">
              <a:buNone/>
            </a:pPr>
            <a:endParaRPr lang="fr-BE" sz="2100" dirty="0">
              <a:latin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426804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F1D978D-56C8-4059-2125-0B900BD9638E}"/>
              </a:ext>
            </a:extLst>
          </p:cNvPr>
          <p:cNvSpPr txBox="1"/>
          <p:nvPr/>
        </p:nvSpPr>
        <p:spPr>
          <a:xfrm>
            <a:off x="3692675" y="2007343"/>
            <a:ext cx="4492534" cy="646331"/>
          </a:xfrm>
          <a:prstGeom prst="rect">
            <a:avLst/>
          </a:prstGeom>
          <a:noFill/>
        </p:spPr>
        <p:txBody>
          <a:bodyPr wrap="square" rtlCol="0">
            <a:spAutoFit/>
          </a:bodyPr>
          <a:lstStyle/>
          <a:p>
            <a:pPr algn="ctr"/>
            <a:r>
              <a:rPr lang="fr-FR" b="1" dirty="0">
                <a:solidFill>
                  <a:schemeClr val="accent1">
                    <a:lumMod val="75000"/>
                  </a:schemeClr>
                </a:solidFill>
              </a:rPr>
              <a:t>ORGANIGRAMME </a:t>
            </a:r>
            <a:br>
              <a:rPr lang="fr-FR" b="1" dirty="0">
                <a:solidFill>
                  <a:schemeClr val="accent1">
                    <a:lumMod val="75000"/>
                  </a:schemeClr>
                </a:solidFill>
              </a:rPr>
            </a:br>
            <a:r>
              <a:rPr lang="fr-FR" b="1" dirty="0">
                <a:solidFill>
                  <a:schemeClr val="accent1">
                    <a:lumMod val="75000"/>
                  </a:schemeClr>
                </a:solidFill>
              </a:rPr>
              <a:t>DU GROUPEMENT MM1160</a:t>
            </a:r>
            <a:endParaRPr lang="fr-BE" b="1" dirty="0">
              <a:solidFill>
                <a:schemeClr val="accent1">
                  <a:lumMod val="75000"/>
                </a:schemeClr>
              </a:solidFill>
            </a:endParaRPr>
          </a:p>
        </p:txBody>
      </p:sp>
      <p:sp>
        <p:nvSpPr>
          <p:cNvPr id="5" name="ZoneTexte 4">
            <a:extLst>
              <a:ext uri="{FF2B5EF4-FFF2-40B4-BE49-F238E27FC236}">
                <a16:creationId xmlns:a16="http://schemas.microsoft.com/office/drawing/2014/main" id="{591E273D-F95C-ED1B-278D-96A3C47A7FDA}"/>
              </a:ext>
            </a:extLst>
          </p:cNvPr>
          <p:cNvSpPr txBox="1"/>
          <p:nvPr/>
        </p:nvSpPr>
        <p:spPr>
          <a:xfrm>
            <a:off x="2043868" y="2652556"/>
            <a:ext cx="3297613" cy="1077218"/>
          </a:xfrm>
          <a:prstGeom prst="rect">
            <a:avLst/>
          </a:prstGeom>
          <a:noFill/>
        </p:spPr>
        <p:txBody>
          <a:bodyPr wrap="square" rtlCol="0">
            <a:spAutoFit/>
          </a:bodyPr>
          <a:lstStyle/>
          <a:p>
            <a:r>
              <a:rPr lang="fr-FR" sz="1600" b="1" dirty="0">
                <a:solidFill>
                  <a:schemeClr val="accent1">
                    <a:lumMod val="75000"/>
                  </a:schemeClr>
                </a:solidFill>
              </a:rPr>
              <a:t>Gestionnaire &amp; Responsable médical</a:t>
            </a:r>
          </a:p>
          <a:p>
            <a:r>
              <a:rPr lang="fr-FR" sz="1600" dirty="0"/>
              <a:t>Dr. Raphael </a:t>
            </a:r>
            <a:r>
              <a:rPr lang="fr-FR" sz="1600" dirty="0" err="1"/>
              <a:t>Nardone</a:t>
            </a:r>
            <a:br>
              <a:rPr lang="fr-FR" sz="1600" dirty="0"/>
            </a:br>
            <a:r>
              <a:rPr lang="fr-FR" sz="1600" dirty="0">
                <a:hlinkClick r:id="rId2"/>
              </a:rPr>
              <a:t>drnardone@mm1160.be</a:t>
            </a:r>
            <a:br>
              <a:rPr lang="fr-FR" sz="1600" dirty="0"/>
            </a:br>
            <a:r>
              <a:rPr lang="fr-FR" sz="1600" dirty="0"/>
              <a:t>02.899.69.62</a:t>
            </a:r>
            <a:endParaRPr lang="fr-BE" sz="1600" dirty="0"/>
          </a:p>
        </p:txBody>
      </p:sp>
      <p:sp>
        <p:nvSpPr>
          <p:cNvPr id="6" name="ZoneTexte 5">
            <a:extLst>
              <a:ext uri="{FF2B5EF4-FFF2-40B4-BE49-F238E27FC236}">
                <a16:creationId xmlns:a16="http://schemas.microsoft.com/office/drawing/2014/main" id="{56436586-E47B-944D-4D04-7EE20FE6FE14}"/>
              </a:ext>
            </a:extLst>
          </p:cNvPr>
          <p:cNvSpPr txBox="1"/>
          <p:nvPr/>
        </p:nvSpPr>
        <p:spPr>
          <a:xfrm>
            <a:off x="6274089" y="2652556"/>
            <a:ext cx="3297613" cy="1077218"/>
          </a:xfrm>
          <a:prstGeom prst="rect">
            <a:avLst/>
          </a:prstGeom>
          <a:noFill/>
        </p:spPr>
        <p:txBody>
          <a:bodyPr wrap="square" rtlCol="0">
            <a:spAutoFit/>
          </a:bodyPr>
          <a:lstStyle/>
          <a:p>
            <a:r>
              <a:rPr lang="fr-FR" sz="1600" b="1" dirty="0">
                <a:solidFill>
                  <a:schemeClr val="accent1">
                    <a:lumMod val="75000"/>
                  </a:schemeClr>
                </a:solidFill>
              </a:rPr>
              <a:t>Gestionnaire &amp; Responsable médical</a:t>
            </a:r>
          </a:p>
          <a:p>
            <a:r>
              <a:rPr lang="fr-FR" sz="1600" dirty="0"/>
              <a:t>Dr. </a:t>
            </a:r>
            <a:r>
              <a:rPr lang="fr-FR" sz="1600" dirty="0" err="1"/>
              <a:t>Irshad</a:t>
            </a:r>
            <a:r>
              <a:rPr lang="fr-FR" sz="1600" dirty="0"/>
              <a:t> </a:t>
            </a:r>
            <a:r>
              <a:rPr lang="fr-FR" sz="1600" dirty="0" err="1"/>
              <a:t>Nobeebux</a:t>
            </a:r>
            <a:br>
              <a:rPr lang="fr-FR" sz="1600" dirty="0"/>
            </a:br>
            <a:r>
              <a:rPr lang="fr-FR" sz="1600" dirty="0">
                <a:hlinkClick r:id="rId3"/>
              </a:rPr>
              <a:t>drnobeebux@mm1160.be</a:t>
            </a:r>
            <a:br>
              <a:rPr lang="fr-FR" sz="1600" dirty="0"/>
            </a:br>
            <a:r>
              <a:rPr lang="fr-FR" sz="1600" dirty="0"/>
              <a:t>02.899.22.09</a:t>
            </a:r>
            <a:endParaRPr lang="fr-BE" sz="1600" dirty="0"/>
          </a:p>
        </p:txBody>
      </p:sp>
      <p:sp>
        <p:nvSpPr>
          <p:cNvPr id="7" name="ZoneTexte 6">
            <a:extLst>
              <a:ext uri="{FF2B5EF4-FFF2-40B4-BE49-F238E27FC236}">
                <a16:creationId xmlns:a16="http://schemas.microsoft.com/office/drawing/2014/main" id="{B65425EC-4D12-0885-4D7A-780E925C162D}"/>
              </a:ext>
            </a:extLst>
          </p:cNvPr>
          <p:cNvSpPr txBox="1"/>
          <p:nvPr/>
        </p:nvSpPr>
        <p:spPr>
          <a:xfrm>
            <a:off x="832780" y="4418956"/>
            <a:ext cx="3530600" cy="1077218"/>
          </a:xfrm>
          <a:prstGeom prst="rect">
            <a:avLst/>
          </a:prstGeom>
          <a:noFill/>
        </p:spPr>
        <p:txBody>
          <a:bodyPr wrap="square" rtlCol="0">
            <a:spAutoFit/>
          </a:bodyPr>
          <a:lstStyle/>
          <a:p>
            <a:r>
              <a:rPr lang="fr-FR" sz="1600" b="1" dirty="0">
                <a:solidFill>
                  <a:schemeClr val="accent1">
                    <a:lumMod val="75000"/>
                  </a:schemeClr>
                </a:solidFill>
              </a:rPr>
              <a:t>Responsable Infirmières</a:t>
            </a:r>
            <a:br>
              <a:rPr lang="fr-FR" sz="1600" dirty="0"/>
            </a:br>
            <a:r>
              <a:rPr lang="fr-FR" sz="1600" dirty="0"/>
              <a:t>Mme </a:t>
            </a:r>
            <a:r>
              <a:rPr lang="fr-FR" sz="1600" dirty="0" err="1"/>
              <a:t>Sirinthone</a:t>
            </a:r>
            <a:r>
              <a:rPr lang="fr-FR" sz="1600" dirty="0"/>
              <a:t> </a:t>
            </a:r>
            <a:r>
              <a:rPr lang="fr-FR" sz="1600" dirty="0" err="1"/>
              <a:t>Thongsamouth</a:t>
            </a:r>
            <a:br>
              <a:rPr lang="fr-FR" sz="1600" dirty="0"/>
            </a:br>
            <a:r>
              <a:rPr lang="fr-FR" sz="1600" dirty="0">
                <a:hlinkClick r:id="rId4"/>
              </a:rPr>
              <a:t>sirin@mm1160.be</a:t>
            </a:r>
            <a:br>
              <a:rPr lang="fr-FR" sz="1600" dirty="0"/>
            </a:br>
            <a:r>
              <a:rPr lang="fr-FR" sz="1600" dirty="0"/>
              <a:t>02.899.22.09</a:t>
            </a:r>
            <a:endParaRPr lang="fr-BE" sz="1600" dirty="0"/>
          </a:p>
        </p:txBody>
      </p:sp>
      <p:sp>
        <p:nvSpPr>
          <p:cNvPr id="8" name="ZoneTexte 7">
            <a:extLst>
              <a:ext uri="{FF2B5EF4-FFF2-40B4-BE49-F238E27FC236}">
                <a16:creationId xmlns:a16="http://schemas.microsoft.com/office/drawing/2014/main" id="{B53D06D2-222B-7A39-274E-8B268F3D187E}"/>
              </a:ext>
            </a:extLst>
          </p:cNvPr>
          <p:cNvSpPr txBox="1"/>
          <p:nvPr/>
        </p:nvSpPr>
        <p:spPr>
          <a:xfrm>
            <a:off x="4504202" y="4418956"/>
            <a:ext cx="3098800" cy="1077218"/>
          </a:xfrm>
          <a:prstGeom prst="rect">
            <a:avLst/>
          </a:prstGeom>
          <a:noFill/>
        </p:spPr>
        <p:txBody>
          <a:bodyPr wrap="square" rtlCol="0">
            <a:spAutoFit/>
          </a:bodyPr>
          <a:lstStyle/>
          <a:p>
            <a:r>
              <a:rPr lang="fr-FR" sz="1600" b="1" dirty="0">
                <a:solidFill>
                  <a:schemeClr val="accent1">
                    <a:lumMod val="75000"/>
                  </a:schemeClr>
                </a:solidFill>
              </a:rPr>
              <a:t>Responsable Kinésithérapeutes</a:t>
            </a:r>
            <a:br>
              <a:rPr lang="fr-FR" sz="1600" dirty="0"/>
            </a:br>
            <a:r>
              <a:rPr lang="fr-FR" sz="1600" dirty="0"/>
              <a:t>Mme Nathalie </a:t>
            </a:r>
            <a:r>
              <a:rPr lang="fr-FR" sz="1600" dirty="0" err="1"/>
              <a:t>Kneipe</a:t>
            </a:r>
            <a:br>
              <a:rPr lang="fr-FR" sz="1600" dirty="0"/>
            </a:br>
            <a:r>
              <a:rPr lang="fr-FR" sz="1600" dirty="0">
                <a:hlinkClick r:id="rId5"/>
              </a:rPr>
              <a:t>nathalie@mm1160.be</a:t>
            </a:r>
            <a:br>
              <a:rPr lang="fr-FR" sz="1600" dirty="0"/>
            </a:br>
            <a:r>
              <a:rPr lang="fr-FR" sz="1600" dirty="0"/>
              <a:t>02.899.22.09</a:t>
            </a:r>
            <a:endParaRPr lang="fr-BE" sz="1600" dirty="0"/>
          </a:p>
        </p:txBody>
      </p:sp>
      <p:sp>
        <p:nvSpPr>
          <p:cNvPr id="9" name="ZoneTexte 8">
            <a:extLst>
              <a:ext uri="{FF2B5EF4-FFF2-40B4-BE49-F238E27FC236}">
                <a16:creationId xmlns:a16="http://schemas.microsoft.com/office/drawing/2014/main" id="{7E245E66-C7D4-CDCA-10A1-F59E4F962BDF}"/>
              </a:ext>
            </a:extLst>
          </p:cNvPr>
          <p:cNvSpPr txBox="1"/>
          <p:nvPr/>
        </p:nvSpPr>
        <p:spPr>
          <a:xfrm>
            <a:off x="8345721" y="4418956"/>
            <a:ext cx="3009900" cy="1077218"/>
          </a:xfrm>
          <a:prstGeom prst="rect">
            <a:avLst/>
          </a:prstGeom>
          <a:noFill/>
        </p:spPr>
        <p:txBody>
          <a:bodyPr wrap="square" rtlCol="0">
            <a:spAutoFit/>
          </a:bodyPr>
          <a:lstStyle/>
          <a:p>
            <a:r>
              <a:rPr lang="fr-FR" sz="1600" b="1" dirty="0">
                <a:solidFill>
                  <a:schemeClr val="accent1">
                    <a:lumMod val="75000"/>
                  </a:schemeClr>
                </a:solidFill>
              </a:rPr>
              <a:t>Responsable Secrétariats</a:t>
            </a:r>
            <a:br>
              <a:rPr lang="fr-FR" sz="1600" dirty="0"/>
            </a:br>
            <a:r>
              <a:rPr lang="fr-FR" sz="1600" dirty="0"/>
              <a:t>Mr Florimond Colin</a:t>
            </a:r>
            <a:br>
              <a:rPr lang="fr-FR" sz="1600" dirty="0"/>
            </a:br>
            <a:r>
              <a:rPr lang="fr-FR" sz="1600" dirty="0"/>
              <a:t>florimond@groupemm.be</a:t>
            </a:r>
            <a:br>
              <a:rPr lang="fr-FR" sz="1600" dirty="0"/>
            </a:br>
            <a:r>
              <a:rPr lang="fr-FR" sz="1600" dirty="0"/>
              <a:t>02.899.22.09</a:t>
            </a:r>
            <a:endParaRPr lang="fr-BE" sz="1600" dirty="0"/>
          </a:p>
        </p:txBody>
      </p:sp>
      <p:cxnSp>
        <p:nvCxnSpPr>
          <p:cNvPr id="10" name="Connecteur droit 9">
            <a:extLst>
              <a:ext uri="{FF2B5EF4-FFF2-40B4-BE49-F238E27FC236}">
                <a16:creationId xmlns:a16="http://schemas.microsoft.com/office/drawing/2014/main" id="{0EE6364E-7B47-8BB5-CD97-1A56869D7885}"/>
              </a:ext>
            </a:extLst>
          </p:cNvPr>
          <p:cNvCxnSpPr>
            <a:cxnSpLocks/>
            <a:stCxn id="7" idx="0"/>
            <a:endCxn id="5" idx="2"/>
          </p:cNvCxnSpPr>
          <p:nvPr/>
        </p:nvCxnSpPr>
        <p:spPr>
          <a:xfrm flipV="1">
            <a:off x="2598080" y="3729774"/>
            <a:ext cx="1094595" cy="6891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60B1BCD-3C68-D57A-75DF-8135D9B4D6B8}"/>
              </a:ext>
            </a:extLst>
          </p:cNvPr>
          <p:cNvCxnSpPr>
            <a:cxnSpLocks/>
            <a:stCxn id="12" idx="2"/>
            <a:endCxn id="14" idx="0"/>
          </p:cNvCxnSpPr>
          <p:nvPr/>
        </p:nvCxnSpPr>
        <p:spPr>
          <a:xfrm>
            <a:off x="5807785" y="3729774"/>
            <a:ext cx="0" cy="7041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CDB7270-743D-20D7-3832-299CC60A944B}"/>
              </a:ext>
            </a:extLst>
          </p:cNvPr>
          <p:cNvSpPr/>
          <p:nvPr/>
        </p:nvSpPr>
        <p:spPr>
          <a:xfrm>
            <a:off x="2043868" y="2607034"/>
            <a:ext cx="7527834" cy="1122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3" name="Connecteur droit 12">
            <a:extLst>
              <a:ext uri="{FF2B5EF4-FFF2-40B4-BE49-F238E27FC236}">
                <a16:creationId xmlns:a16="http://schemas.microsoft.com/office/drawing/2014/main" id="{1A717B2C-B6B7-E8AF-A4EF-DB9BF60E14D8}"/>
              </a:ext>
            </a:extLst>
          </p:cNvPr>
          <p:cNvCxnSpPr>
            <a:cxnSpLocks/>
            <a:stCxn id="9" idx="0"/>
          </p:cNvCxnSpPr>
          <p:nvPr/>
        </p:nvCxnSpPr>
        <p:spPr>
          <a:xfrm flipH="1" flipV="1">
            <a:off x="8185209" y="3744699"/>
            <a:ext cx="1665462" cy="674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8E6636F-72F6-EB3A-CBEE-902DC8B6CC84}"/>
              </a:ext>
            </a:extLst>
          </p:cNvPr>
          <p:cNvSpPr/>
          <p:nvPr/>
        </p:nvSpPr>
        <p:spPr>
          <a:xfrm>
            <a:off x="854957" y="4433881"/>
            <a:ext cx="9905656" cy="10611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Image 17">
            <a:extLst>
              <a:ext uri="{FF2B5EF4-FFF2-40B4-BE49-F238E27FC236}">
                <a16:creationId xmlns:a16="http://schemas.microsoft.com/office/drawing/2014/main" id="{23F5CC8F-C816-048F-236C-ECD8D47160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9575" y="487791"/>
            <a:ext cx="3778734" cy="1150397"/>
          </a:xfrm>
          <a:prstGeom prst="rect">
            <a:avLst/>
          </a:prstGeom>
        </p:spPr>
      </p:pic>
    </p:spTree>
    <p:extLst>
      <p:ext uri="{BB962C8B-B14F-4D97-AF65-F5344CB8AC3E}">
        <p14:creationId xmlns:p14="http://schemas.microsoft.com/office/powerpoint/2010/main" val="336031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ED555FB-EEE0-4DA4-5ACD-76F285C3A886}"/>
              </a:ext>
            </a:extLst>
          </p:cNvPr>
          <p:cNvSpPr>
            <a:spLocks noGrp="1"/>
          </p:cNvSpPr>
          <p:nvPr>
            <p:ph type="title"/>
          </p:nvPr>
        </p:nvSpPr>
        <p:spPr>
          <a:xfrm>
            <a:off x="939916" y="454025"/>
            <a:ext cx="10312167" cy="536575"/>
          </a:xfrm>
        </p:spPr>
        <p:txBody>
          <a:bodyPr>
            <a:normAutofit fontScale="90000"/>
          </a:bodyPr>
          <a:lstStyle/>
          <a:p>
            <a:pPr algn="ctr"/>
            <a:r>
              <a:rPr lang="fr-FR" sz="4000" dirty="0">
                <a:solidFill>
                  <a:srgbClr val="002060"/>
                </a:solidFill>
              </a:rPr>
              <a:t>Auderghem (MM1160) en 2022 </a:t>
            </a:r>
            <a:endParaRPr lang="fr-BE" sz="4000" dirty="0">
              <a:solidFill>
                <a:srgbClr val="002060"/>
              </a:solidFill>
            </a:endParaRPr>
          </a:p>
        </p:txBody>
      </p:sp>
      <p:sp>
        <p:nvSpPr>
          <p:cNvPr id="5" name="ZoneTexte 4">
            <a:extLst>
              <a:ext uri="{FF2B5EF4-FFF2-40B4-BE49-F238E27FC236}">
                <a16:creationId xmlns:a16="http://schemas.microsoft.com/office/drawing/2014/main" id="{B8A8B67A-FA88-D6A0-9C84-254B96844BEF}"/>
              </a:ext>
            </a:extLst>
          </p:cNvPr>
          <p:cNvSpPr txBox="1"/>
          <p:nvPr/>
        </p:nvSpPr>
        <p:spPr>
          <a:xfrm>
            <a:off x="476249" y="1574800"/>
            <a:ext cx="11239500" cy="4247317"/>
          </a:xfrm>
          <a:prstGeom prst="rect">
            <a:avLst/>
          </a:prstGeom>
          <a:noFill/>
        </p:spPr>
        <p:txBody>
          <a:bodyPr wrap="square" rtlCol="0">
            <a:spAutoFit/>
          </a:bodyPr>
          <a:lstStyle/>
          <a:p>
            <a:pPr marL="285750" indent="-285750">
              <a:buFont typeface="Arial" panose="020B0604020202020204" pitchFamily="34" charset="0"/>
              <a:buChar char="•"/>
            </a:pPr>
            <a:r>
              <a:rPr lang="fr-FR" dirty="0"/>
              <a:t>6 médecins* disponibles : 		du lundi au vendredi de 8h00 à 19h00 </a:t>
            </a:r>
          </a:p>
          <a:p>
            <a:pPr lvl="3"/>
            <a:r>
              <a:rPr lang="fr-FR" dirty="0"/>
              <a:t>			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2 kinésithérapeutes* disponibles:	le lundi de 10h00 à 19h00</a:t>
            </a:r>
          </a:p>
          <a:p>
            <a:pPr lvl="8"/>
            <a:r>
              <a:rPr lang="fr-FR" dirty="0"/>
              <a:t>du mardi au vendredi de 8h00 à 19h00</a:t>
            </a:r>
          </a:p>
          <a:p>
            <a:pPr lvl="8"/>
            <a:r>
              <a:rPr lang="fr-FR" dirty="0"/>
              <a:t>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2 infirmières* disponibles :	du lundi au vendredi de 8h00 à 16h00</a:t>
            </a:r>
          </a:p>
          <a:p>
            <a:pPr lvl="8"/>
            <a:r>
              <a:rPr lang="fr-FR" dirty="0"/>
              <a:t>le samedi matin de 9h00 à 13h00</a:t>
            </a:r>
            <a:endParaRPr lang="fr-BE" dirty="0"/>
          </a:p>
          <a:p>
            <a:endParaRPr lang="fr-BE" dirty="0"/>
          </a:p>
          <a:p>
            <a:pPr marL="285750" indent="-285750">
              <a:buFont typeface="Arial" panose="020B0604020202020204" pitchFamily="34" charset="0"/>
              <a:buChar char="•"/>
            </a:pPr>
            <a:r>
              <a:rPr lang="fr-BE" dirty="0"/>
              <a:t>2 psychologues disponibles :	le mardi de 12h00 à 19h00</a:t>
            </a:r>
          </a:p>
          <a:p>
            <a:r>
              <a:rPr lang="fr-BE" dirty="0"/>
              <a:t>				le mercredi de 14h00 à 19h00</a:t>
            </a:r>
          </a:p>
          <a:p>
            <a:r>
              <a:rPr lang="fr-BE" dirty="0"/>
              <a:t>				le vendredi de 9h00 à 14h30</a:t>
            </a:r>
          </a:p>
          <a:p>
            <a:endParaRPr lang="fr-FR" dirty="0"/>
          </a:p>
          <a:p>
            <a:pPr marL="285750" indent="-285750">
              <a:buFont typeface="Arial" panose="020B0604020202020204" pitchFamily="34" charset="0"/>
              <a:buChar char="•"/>
            </a:pPr>
            <a:r>
              <a:rPr lang="fr-FR" dirty="0"/>
              <a:t>1 assistant* social disponible : 	le jeudi de 9h00 à 17h00</a:t>
            </a:r>
          </a:p>
        </p:txBody>
      </p:sp>
      <p:sp>
        <p:nvSpPr>
          <p:cNvPr id="6" name="ZoneTexte 5">
            <a:extLst>
              <a:ext uri="{FF2B5EF4-FFF2-40B4-BE49-F238E27FC236}">
                <a16:creationId xmlns:a16="http://schemas.microsoft.com/office/drawing/2014/main" id="{CA6D9D73-02EB-6683-AF6C-5D0F8A06470A}"/>
              </a:ext>
            </a:extLst>
          </p:cNvPr>
          <p:cNvSpPr txBox="1"/>
          <p:nvPr/>
        </p:nvSpPr>
        <p:spPr>
          <a:xfrm>
            <a:off x="393700" y="6219309"/>
            <a:ext cx="6527800" cy="338554"/>
          </a:xfrm>
          <a:prstGeom prst="rect">
            <a:avLst/>
          </a:prstGeom>
          <a:noFill/>
        </p:spPr>
        <p:txBody>
          <a:bodyPr wrap="square" rtlCol="0">
            <a:spAutoFit/>
          </a:bodyPr>
          <a:lstStyle/>
          <a:p>
            <a:r>
              <a:rPr lang="fr-FR" sz="1600" dirty="0"/>
              <a:t>*en cabinet et visite à domicile</a:t>
            </a:r>
            <a:endParaRPr lang="fr-BE" sz="1600" dirty="0"/>
          </a:p>
        </p:txBody>
      </p:sp>
      <p:pic>
        <p:nvPicPr>
          <p:cNvPr id="12" name="Image 11" descr="Une image contenant texte, bâtiment, extérieur, bordure&#10;&#10;Description générée automatiquement">
            <a:extLst>
              <a:ext uri="{FF2B5EF4-FFF2-40B4-BE49-F238E27FC236}">
                <a16:creationId xmlns:a16="http://schemas.microsoft.com/office/drawing/2014/main" id="{4E029085-9ED9-D6A4-AB51-629451224A05}"/>
              </a:ext>
            </a:extLst>
          </p:cNvPr>
          <p:cNvPicPr>
            <a:picLocks noChangeAspect="1"/>
          </p:cNvPicPr>
          <p:nvPr/>
        </p:nvPicPr>
        <p:blipFill rotWithShape="1">
          <a:blip r:embed="rId2">
            <a:extLst>
              <a:ext uri="{28A0092B-C50C-407E-A947-70E740481C1C}">
                <a14:useLocalDpi xmlns:a14="http://schemas.microsoft.com/office/drawing/2010/main" val="0"/>
              </a:ext>
            </a:extLst>
          </a:blip>
          <a:srcRect l="10581" t="11366" r="5474" b="13911"/>
          <a:stretch/>
        </p:blipFill>
        <p:spPr>
          <a:xfrm>
            <a:off x="7499758" y="3833769"/>
            <a:ext cx="4437776" cy="2570206"/>
          </a:xfrm>
          <a:prstGeom prst="rect">
            <a:avLst/>
          </a:prstGeom>
        </p:spPr>
      </p:pic>
    </p:spTree>
    <p:extLst>
      <p:ext uri="{BB962C8B-B14F-4D97-AF65-F5344CB8AC3E}">
        <p14:creationId xmlns:p14="http://schemas.microsoft.com/office/powerpoint/2010/main" val="256995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ED555FB-EEE0-4DA4-5ACD-76F285C3A886}"/>
              </a:ext>
            </a:extLst>
          </p:cNvPr>
          <p:cNvSpPr>
            <a:spLocks noGrp="1"/>
          </p:cNvSpPr>
          <p:nvPr>
            <p:ph type="title"/>
          </p:nvPr>
        </p:nvSpPr>
        <p:spPr>
          <a:xfrm>
            <a:off x="939916" y="454025"/>
            <a:ext cx="10312167" cy="536575"/>
          </a:xfrm>
        </p:spPr>
        <p:txBody>
          <a:bodyPr>
            <a:normAutofit fontScale="90000"/>
          </a:bodyPr>
          <a:lstStyle/>
          <a:p>
            <a:pPr algn="ctr"/>
            <a:r>
              <a:rPr lang="fr-FR" sz="4000" dirty="0">
                <a:solidFill>
                  <a:srgbClr val="002060"/>
                </a:solidFill>
              </a:rPr>
              <a:t>Saint-Josse (MM1210) en 2022 </a:t>
            </a:r>
            <a:endParaRPr lang="fr-BE" sz="4000" dirty="0">
              <a:solidFill>
                <a:srgbClr val="002060"/>
              </a:solidFill>
            </a:endParaRPr>
          </a:p>
        </p:txBody>
      </p:sp>
      <p:sp>
        <p:nvSpPr>
          <p:cNvPr id="5" name="ZoneTexte 4">
            <a:extLst>
              <a:ext uri="{FF2B5EF4-FFF2-40B4-BE49-F238E27FC236}">
                <a16:creationId xmlns:a16="http://schemas.microsoft.com/office/drawing/2014/main" id="{B8A8B67A-FA88-D6A0-9C84-254B96844BEF}"/>
              </a:ext>
            </a:extLst>
          </p:cNvPr>
          <p:cNvSpPr txBox="1"/>
          <p:nvPr/>
        </p:nvSpPr>
        <p:spPr>
          <a:xfrm>
            <a:off x="476249" y="1574800"/>
            <a:ext cx="11239500" cy="4247317"/>
          </a:xfrm>
          <a:prstGeom prst="rect">
            <a:avLst/>
          </a:prstGeom>
          <a:noFill/>
        </p:spPr>
        <p:txBody>
          <a:bodyPr wrap="square" rtlCol="0">
            <a:spAutoFit/>
          </a:bodyPr>
          <a:lstStyle/>
          <a:p>
            <a:pPr marL="285750" indent="-285750">
              <a:buFont typeface="Arial" panose="020B0604020202020204" pitchFamily="34" charset="0"/>
              <a:buChar char="•"/>
            </a:pPr>
            <a:r>
              <a:rPr lang="fr-FR" dirty="0"/>
              <a:t>6 médecins* disponibles : 		du lundi au vendredi de 8h00 à 19h00 </a:t>
            </a:r>
          </a:p>
          <a:p>
            <a:pPr lvl="3"/>
            <a:r>
              <a:rPr lang="fr-FR" dirty="0"/>
              <a:t>			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3 kinésithérapeutes* disponibles:	le lundi de 8h00 à 19h00</a:t>
            </a:r>
          </a:p>
          <a:p>
            <a:pPr lvl="8"/>
            <a:r>
              <a:rPr lang="fr-FR" dirty="0"/>
              <a:t>du mardi au vendredi de 8h00 à 19h00</a:t>
            </a:r>
          </a:p>
          <a:p>
            <a:pPr lvl="8"/>
            <a:r>
              <a:rPr lang="fr-FR" dirty="0"/>
              <a:t>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2 infirmières* disponibles :	du lundi au jeudi de 8h00 à 16h00</a:t>
            </a:r>
          </a:p>
          <a:p>
            <a:r>
              <a:rPr lang="fr-FR" dirty="0"/>
              <a:t>				le vendredi de 8h00 à 15h00</a:t>
            </a:r>
          </a:p>
          <a:p>
            <a:pPr lvl="8"/>
            <a:r>
              <a:rPr lang="fr-FR" dirty="0"/>
              <a:t>le samedi matin de 9h00 à 13h00</a:t>
            </a:r>
            <a:endParaRPr lang="fr-BE" dirty="0"/>
          </a:p>
          <a:p>
            <a:endParaRPr lang="fr-BE" dirty="0"/>
          </a:p>
          <a:p>
            <a:pPr marL="285750" indent="-285750">
              <a:buFont typeface="Arial" panose="020B0604020202020204" pitchFamily="34" charset="0"/>
              <a:buChar char="•"/>
            </a:pPr>
            <a:r>
              <a:rPr lang="fr-BE" dirty="0"/>
              <a:t>1 psychologue disponible :		le lundi de 8h00 à 19h00</a:t>
            </a:r>
          </a:p>
          <a:p>
            <a:r>
              <a:rPr lang="fr-BE" dirty="0"/>
              <a:t>				</a:t>
            </a:r>
            <a:endParaRPr lang="fr-FR" dirty="0"/>
          </a:p>
          <a:p>
            <a:pPr marL="285750" indent="-285750">
              <a:buFont typeface="Arial" panose="020B0604020202020204" pitchFamily="34" charset="0"/>
              <a:buChar char="•"/>
            </a:pPr>
            <a:r>
              <a:rPr lang="fr-FR" dirty="0"/>
              <a:t>1 assistant* social disponible : 	le mardi de 9h00 à 17h00</a:t>
            </a:r>
          </a:p>
          <a:p>
            <a:pPr lvl="8"/>
            <a:r>
              <a:rPr lang="fr-FR" dirty="0"/>
              <a:t>le vendredi de 9h00 à 14h30</a:t>
            </a:r>
          </a:p>
        </p:txBody>
      </p:sp>
      <p:sp>
        <p:nvSpPr>
          <p:cNvPr id="6" name="ZoneTexte 5">
            <a:extLst>
              <a:ext uri="{FF2B5EF4-FFF2-40B4-BE49-F238E27FC236}">
                <a16:creationId xmlns:a16="http://schemas.microsoft.com/office/drawing/2014/main" id="{CA6D9D73-02EB-6683-AF6C-5D0F8A06470A}"/>
              </a:ext>
            </a:extLst>
          </p:cNvPr>
          <p:cNvSpPr txBox="1"/>
          <p:nvPr/>
        </p:nvSpPr>
        <p:spPr>
          <a:xfrm>
            <a:off x="393700" y="6219309"/>
            <a:ext cx="6527800" cy="338554"/>
          </a:xfrm>
          <a:prstGeom prst="rect">
            <a:avLst/>
          </a:prstGeom>
          <a:noFill/>
        </p:spPr>
        <p:txBody>
          <a:bodyPr wrap="square" rtlCol="0">
            <a:spAutoFit/>
          </a:bodyPr>
          <a:lstStyle/>
          <a:p>
            <a:r>
              <a:rPr lang="fr-FR" sz="1600" dirty="0"/>
              <a:t>*en cabinet et visite à domicile</a:t>
            </a:r>
            <a:endParaRPr lang="fr-BE" sz="1600" dirty="0"/>
          </a:p>
        </p:txBody>
      </p:sp>
      <p:pic>
        <p:nvPicPr>
          <p:cNvPr id="3" name="Image 2" descr="Une image contenant plancher, intérieur, plafond, zone&#10;&#10;Description générée automatiquement">
            <a:extLst>
              <a:ext uri="{FF2B5EF4-FFF2-40B4-BE49-F238E27FC236}">
                <a16:creationId xmlns:a16="http://schemas.microsoft.com/office/drawing/2014/main" id="{201008BD-FC23-6B5F-F3CB-630934896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420" y="3593098"/>
            <a:ext cx="4444925" cy="2964765"/>
          </a:xfrm>
          <a:prstGeom prst="rect">
            <a:avLst/>
          </a:prstGeom>
        </p:spPr>
      </p:pic>
    </p:spTree>
    <p:extLst>
      <p:ext uri="{BB962C8B-B14F-4D97-AF65-F5344CB8AC3E}">
        <p14:creationId xmlns:p14="http://schemas.microsoft.com/office/powerpoint/2010/main" val="326178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ED555FB-EEE0-4DA4-5ACD-76F285C3A886}"/>
              </a:ext>
            </a:extLst>
          </p:cNvPr>
          <p:cNvSpPr>
            <a:spLocks noGrp="1"/>
          </p:cNvSpPr>
          <p:nvPr>
            <p:ph type="title"/>
          </p:nvPr>
        </p:nvSpPr>
        <p:spPr>
          <a:xfrm>
            <a:off x="939916" y="454025"/>
            <a:ext cx="10312167" cy="536575"/>
          </a:xfrm>
        </p:spPr>
        <p:txBody>
          <a:bodyPr>
            <a:normAutofit fontScale="90000"/>
          </a:bodyPr>
          <a:lstStyle/>
          <a:p>
            <a:pPr algn="ctr"/>
            <a:r>
              <a:rPr lang="fr-FR" sz="4000" dirty="0">
                <a:solidFill>
                  <a:srgbClr val="002060"/>
                </a:solidFill>
              </a:rPr>
              <a:t>Evere Santé + (MM1140) en 2022 </a:t>
            </a:r>
            <a:endParaRPr lang="fr-BE" sz="4000" dirty="0">
              <a:solidFill>
                <a:srgbClr val="002060"/>
              </a:solidFill>
            </a:endParaRPr>
          </a:p>
        </p:txBody>
      </p:sp>
      <p:sp>
        <p:nvSpPr>
          <p:cNvPr id="5" name="ZoneTexte 4">
            <a:extLst>
              <a:ext uri="{FF2B5EF4-FFF2-40B4-BE49-F238E27FC236}">
                <a16:creationId xmlns:a16="http://schemas.microsoft.com/office/drawing/2014/main" id="{B8A8B67A-FA88-D6A0-9C84-254B96844BEF}"/>
              </a:ext>
            </a:extLst>
          </p:cNvPr>
          <p:cNvSpPr txBox="1"/>
          <p:nvPr/>
        </p:nvSpPr>
        <p:spPr>
          <a:xfrm>
            <a:off x="476249" y="1574800"/>
            <a:ext cx="11239500" cy="3693319"/>
          </a:xfrm>
          <a:prstGeom prst="rect">
            <a:avLst/>
          </a:prstGeom>
          <a:noFill/>
        </p:spPr>
        <p:txBody>
          <a:bodyPr wrap="square" rtlCol="0">
            <a:spAutoFit/>
          </a:bodyPr>
          <a:lstStyle/>
          <a:p>
            <a:pPr marL="285750" indent="-285750">
              <a:buFont typeface="Arial" panose="020B0604020202020204" pitchFamily="34" charset="0"/>
              <a:buChar char="•"/>
            </a:pPr>
            <a:r>
              <a:rPr lang="fr-FR" dirty="0"/>
              <a:t>4 médecins* disponibles : 		du lundi au vendredi de 8h00 à 19h00 </a:t>
            </a:r>
          </a:p>
          <a:p>
            <a:pPr lvl="3"/>
            <a:r>
              <a:rPr lang="fr-FR" dirty="0"/>
              <a:t>			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2 kinésithérapeutes* disponibles :	du lundi au vendredi de 8h00 à 19h00</a:t>
            </a:r>
          </a:p>
          <a:p>
            <a:pPr lvl="8"/>
            <a:r>
              <a:rPr lang="fr-FR" dirty="0"/>
              <a:t>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2 infirmières* disponibles :	du lundi au vendredi de 8h00 à 16h30</a:t>
            </a:r>
          </a:p>
          <a:p>
            <a:r>
              <a:rPr lang="fr-FR" dirty="0"/>
              <a:t>				sauf le mercredi de 8h00 à 12h00</a:t>
            </a:r>
          </a:p>
          <a:p>
            <a:pPr lvl="8"/>
            <a:r>
              <a:rPr lang="fr-FR" dirty="0"/>
              <a:t>le samedi matin de 9h00 à 13h00</a:t>
            </a:r>
            <a:endParaRPr lang="fr-BE" dirty="0"/>
          </a:p>
          <a:p>
            <a:endParaRPr lang="fr-BE" dirty="0"/>
          </a:p>
          <a:p>
            <a:pPr marL="285750" indent="-285750">
              <a:buFont typeface="Arial" panose="020B0604020202020204" pitchFamily="34" charset="0"/>
              <a:buChar char="•"/>
            </a:pPr>
            <a:r>
              <a:rPr lang="fr-BE" dirty="0"/>
              <a:t>2 psychologues disponibles :	le vendredi de 8h30 à 19h00</a:t>
            </a:r>
          </a:p>
          <a:p>
            <a:r>
              <a:rPr lang="fr-BE" dirty="0"/>
              <a:t>				</a:t>
            </a:r>
            <a:endParaRPr lang="fr-FR" dirty="0"/>
          </a:p>
          <a:p>
            <a:pPr marL="285750" indent="-285750">
              <a:buFont typeface="Arial" panose="020B0604020202020204" pitchFamily="34" charset="0"/>
              <a:buChar char="•"/>
            </a:pPr>
            <a:r>
              <a:rPr lang="fr-FR" dirty="0"/>
              <a:t>1 assistant social* disponible : 	le lundi de 9h00 à 17h00</a:t>
            </a:r>
          </a:p>
        </p:txBody>
      </p:sp>
      <p:sp>
        <p:nvSpPr>
          <p:cNvPr id="6" name="ZoneTexte 5">
            <a:extLst>
              <a:ext uri="{FF2B5EF4-FFF2-40B4-BE49-F238E27FC236}">
                <a16:creationId xmlns:a16="http://schemas.microsoft.com/office/drawing/2014/main" id="{CA6D9D73-02EB-6683-AF6C-5D0F8A06470A}"/>
              </a:ext>
            </a:extLst>
          </p:cNvPr>
          <p:cNvSpPr txBox="1"/>
          <p:nvPr/>
        </p:nvSpPr>
        <p:spPr>
          <a:xfrm>
            <a:off x="393700" y="6219309"/>
            <a:ext cx="6527800" cy="338554"/>
          </a:xfrm>
          <a:prstGeom prst="rect">
            <a:avLst/>
          </a:prstGeom>
          <a:noFill/>
        </p:spPr>
        <p:txBody>
          <a:bodyPr wrap="square" rtlCol="0">
            <a:spAutoFit/>
          </a:bodyPr>
          <a:lstStyle/>
          <a:p>
            <a:r>
              <a:rPr lang="fr-FR" sz="1600" dirty="0"/>
              <a:t>*en cabinet et visite à domicile</a:t>
            </a:r>
            <a:endParaRPr lang="fr-BE" sz="1600" dirty="0"/>
          </a:p>
        </p:txBody>
      </p:sp>
      <p:pic>
        <p:nvPicPr>
          <p:cNvPr id="7" name="Image 6" descr="Une image contenant texte, bâtiment, extérieur, terrain&#10;&#10;Description générée automatiquement">
            <a:extLst>
              <a:ext uri="{FF2B5EF4-FFF2-40B4-BE49-F238E27FC236}">
                <a16:creationId xmlns:a16="http://schemas.microsoft.com/office/drawing/2014/main" id="{3508CA55-4311-DB33-6A42-7DD6DABBC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048" y="1647309"/>
            <a:ext cx="3048000" cy="4572000"/>
          </a:xfrm>
          <a:prstGeom prst="rect">
            <a:avLst/>
          </a:prstGeom>
        </p:spPr>
      </p:pic>
    </p:spTree>
    <p:extLst>
      <p:ext uri="{BB962C8B-B14F-4D97-AF65-F5344CB8AC3E}">
        <p14:creationId xmlns:p14="http://schemas.microsoft.com/office/powerpoint/2010/main" val="272340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ED555FB-EEE0-4DA4-5ACD-76F285C3A886}"/>
              </a:ext>
            </a:extLst>
          </p:cNvPr>
          <p:cNvSpPr>
            <a:spLocks noGrp="1"/>
          </p:cNvSpPr>
          <p:nvPr>
            <p:ph type="title"/>
          </p:nvPr>
        </p:nvSpPr>
        <p:spPr>
          <a:xfrm>
            <a:off x="939916" y="454025"/>
            <a:ext cx="10312167" cy="536575"/>
          </a:xfrm>
        </p:spPr>
        <p:txBody>
          <a:bodyPr>
            <a:normAutofit fontScale="90000"/>
          </a:bodyPr>
          <a:lstStyle/>
          <a:p>
            <a:pPr algn="ctr"/>
            <a:r>
              <a:rPr lang="fr-FR" sz="4000" dirty="0">
                <a:solidFill>
                  <a:srgbClr val="002060"/>
                </a:solidFill>
              </a:rPr>
              <a:t>Schaerbeek (MM1030) en 2022 </a:t>
            </a:r>
            <a:endParaRPr lang="fr-BE" sz="4000" dirty="0">
              <a:solidFill>
                <a:srgbClr val="002060"/>
              </a:solidFill>
            </a:endParaRPr>
          </a:p>
        </p:txBody>
      </p:sp>
      <p:sp>
        <p:nvSpPr>
          <p:cNvPr id="5" name="ZoneTexte 4">
            <a:extLst>
              <a:ext uri="{FF2B5EF4-FFF2-40B4-BE49-F238E27FC236}">
                <a16:creationId xmlns:a16="http://schemas.microsoft.com/office/drawing/2014/main" id="{B8A8B67A-FA88-D6A0-9C84-254B96844BEF}"/>
              </a:ext>
            </a:extLst>
          </p:cNvPr>
          <p:cNvSpPr txBox="1"/>
          <p:nvPr/>
        </p:nvSpPr>
        <p:spPr>
          <a:xfrm>
            <a:off x="476249" y="1574800"/>
            <a:ext cx="11239500" cy="3693319"/>
          </a:xfrm>
          <a:prstGeom prst="rect">
            <a:avLst/>
          </a:prstGeom>
          <a:noFill/>
        </p:spPr>
        <p:txBody>
          <a:bodyPr wrap="square" rtlCol="0">
            <a:spAutoFit/>
          </a:bodyPr>
          <a:lstStyle/>
          <a:p>
            <a:pPr marL="285750" indent="-285750">
              <a:buFont typeface="Arial" panose="020B0604020202020204" pitchFamily="34" charset="0"/>
              <a:buChar char="•"/>
            </a:pPr>
            <a:r>
              <a:rPr lang="fr-FR" dirty="0"/>
              <a:t>5 médecins* disponibles : 		du lundi au vendredi de 8h00 à 19h00 </a:t>
            </a:r>
          </a:p>
          <a:p>
            <a:pPr lvl="3"/>
            <a:r>
              <a:rPr lang="fr-FR" dirty="0"/>
              <a:t>			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1 kinésithérapeute* disponible :	le lundi et mercredi de 10h00 à 19h00</a:t>
            </a:r>
          </a:p>
          <a:p>
            <a:pPr lvl="8"/>
            <a:r>
              <a:rPr lang="fr-FR" dirty="0"/>
              <a:t>le mardi et jeudi de 8h00 à 16h30</a:t>
            </a:r>
          </a:p>
          <a:p>
            <a:pPr lvl="8"/>
            <a:r>
              <a:rPr lang="fr-FR" dirty="0"/>
              <a:t>le samedi matin de 9h00 à 13h00</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1 infirmière* disponible :		du lundi au vendredi de 8h00 à 13h</a:t>
            </a:r>
          </a:p>
          <a:p>
            <a:r>
              <a:rPr lang="fr-FR" dirty="0"/>
              <a:t>				le samedi matin de 9h00 à 13h00</a:t>
            </a:r>
            <a:endParaRPr lang="fr-BE" dirty="0"/>
          </a:p>
          <a:p>
            <a:endParaRPr lang="fr-BE" dirty="0"/>
          </a:p>
          <a:p>
            <a:pPr marL="285750" indent="-285750">
              <a:buFont typeface="Arial" panose="020B0604020202020204" pitchFamily="34" charset="0"/>
              <a:buChar char="•"/>
            </a:pPr>
            <a:r>
              <a:rPr lang="fr-BE" dirty="0"/>
              <a:t>2 psychologues disponibles :	le vendredi de 8h30 à 19h00</a:t>
            </a:r>
          </a:p>
          <a:p>
            <a:r>
              <a:rPr lang="fr-BE" dirty="0"/>
              <a:t>				</a:t>
            </a:r>
            <a:endParaRPr lang="fr-FR" dirty="0"/>
          </a:p>
          <a:p>
            <a:pPr marL="285750" indent="-285750">
              <a:buFont typeface="Arial" panose="020B0604020202020204" pitchFamily="34" charset="0"/>
              <a:buChar char="•"/>
            </a:pPr>
            <a:r>
              <a:rPr lang="fr-FR" dirty="0"/>
              <a:t>1 assistant social* disponible : 	le mercredi de 9h00 à 17h00</a:t>
            </a:r>
          </a:p>
        </p:txBody>
      </p:sp>
      <p:sp>
        <p:nvSpPr>
          <p:cNvPr id="6" name="ZoneTexte 5">
            <a:extLst>
              <a:ext uri="{FF2B5EF4-FFF2-40B4-BE49-F238E27FC236}">
                <a16:creationId xmlns:a16="http://schemas.microsoft.com/office/drawing/2014/main" id="{CA6D9D73-02EB-6683-AF6C-5D0F8A06470A}"/>
              </a:ext>
            </a:extLst>
          </p:cNvPr>
          <p:cNvSpPr txBox="1"/>
          <p:nvPr/>
        </p:nvSpPr>
        <p:spPr>
          <a:xfrm>
            <a:off x="393700" y="6219309"/>
            <a:ext cx="6527800" cy="338554"/>
          </a:xfrm>
          <a:prstGeom prst="rect">
            <a:avLst/>
          </a:prstGeom>
          <a:noFill/>
        </p:spPr>
        <p:txBody>
          <a:bodyPr wrap="square" rtlCol="0">
            <a:spAutoFit/>
          </a:bodyPr>
          <a:lstStyle/>
          <a:p>
            <a:r>
              <a:rPr lang="fr-FR" sz="1600" dirty="0"/>
              <a:t>*en cabinet et visite à domicile</a:t>
            </a:r>
            <a:endParaRPr lang="fr-BE" sz="1600" dirty="0"/>
          </a:p>
        </p:txBody>
      </p:sp>
      <p:pic>
        <p:nvPicPr>
          <p:cNvPr id="3" name="Image 2" descr="Une image contenant texte, bâtiment, signe, brique&#10;&#10;Description générée automatiquement">
            <a:extLst>
              <a:ext uri="{FF2B5EF4-FFF2-40B4-BE49-F238E27FC236}">
                <a16:creationId xmlns:a16="http://schemas.microsoft.com/office/drawing/2014/main" id="{94886AF3-FEA2-1D96-AEBD-082FAAD0A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927" y="3395215"/>
            <a:ext cx="4216864" cy="3162648"/>
          </a:xfrm>
          <a:prstGeom prst="rect">
            <a:avLst/>
          </a:prstGeom>
        </p:spPr>
      </p:pic>
    </p:spTree>
    <p:extLst>
      <p:ext uri="{BB962C8B-B14F-4D97-AF65-F5344CB8AC3E}">
        <p14:creationId xmlns:p14="http://schemas.microsoft.com/office/powerpoint/2010/main" val="31300641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7560E1E3DEA246A8CA4891710F0B92" ma:contentTypeVersion="2" ma:contentTypeDescription="Crée un document." ma:contentTypeScope="" ma:versionID="167ca988532f558fc3471913a433efd3">
  <xsd:schema xmlns:xsd="http://www.w3.org/2001/XMLSchema" xmlns:xs="http://www.w3.org/2001/XMLSchema" xmlns:p="http://schemas.microsoft.com/office/2006/metadata/properties" xmlns:ns3="96b48c9c-85f8-492b-ac76-916b44c5a373" targetNamespace="http://schemas.microsoft.com/office/2006/metadata/properties" ma:root="true" ma:fieldsID="dfddd32e74a719e624268321197938dc" ns3:_="">
    <xsd:import namespace="96b48c9c-85f8-492b-ac76-916b44c5a37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48c9c-85f8-492b-ac76-916b44c5a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BE671D-B0A2-4661-B543-57D1E66F4E30}">
  <ds:schemaRefs>
    <ds:schemaRef ds:uri="http://schemas.microsoft.com/office/infopath/2007/PartnerControls"/>
    <ds:schemaRef ds:uri="http://purl.org/dc/elements/1.1/"/>
    <ds:schemaRef ds:uri="http://schemas.microsoft.com/office/2006/metadata/properties"/>
    <ds:schemaRef ds:uri="96b48c9c-85f8-492b-ac76-916b44c5a37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E4A7E05-C2AC-4674-A6BB-386B49D30A7E}">
  <ds:schemaRefs>
    <ds:schemaRef ds:uri="http://schemas.microsoft.com/sharepoint/v3/contenttype/forms"/>
  </ds:schemaRefs>
</ds:datastoreItem>
</file>

<file path=customXml/itemProps3.xml><?xml version="1.0" encoding="utf-8"?>
<ds:datastoreItem xmlns:ds="http://schemas.openxmlformats.org/officeDocument/2006/customXml" ds:itemID="{95F2ABA1-4C56-47FA-A135-DCCF413F6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48c9c-85f8-492b-ac76-916b44c5a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Grand écran</PresentationFormat>
  <Paragraphs>120</Paragraphs>
  <Slides>16</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Thème Office</vt:lpstr>
      <vt:lpstr>Acrobat Document</vt:lpstr>
      <vt:lpstr>Présentation PowerPoint</vt:lpstr>
      <vt:lpstr>Introduction</vt:lpstr>
      <vt:lpstr>Présentation PowerPoint</vt:lpstr>
      <vt:lpstr>Les valeurs et objectifs de la Maison Médicale et de ses implantations</vt:lpstr>
      <vt:lpstr>Présentation PowerPoint</vt:lpstr>
      <vt:lpstr>Auderghem (MM1160) en 2022 </vt:lpstr>
      <vt:lpstr>Saint-Josse (MM1210) en 2022 </vt:lpstr>
      <vt:lpstr>Evere Santé + (MM1140) en 2022 </vt:lpstr>
      <vt:lpstr>Schaerbeek (MM1030) en 2022 </vt:lpstr>
      <vt:lpstr>Evolution du nombre de patient au forfait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Florimond Colin</dc:creator>
  <cp:lastModifiedBy>Florimond Colin</cp:lastModifiedBy>
  <cp:revision>6</cp:revision>
  <dcterms:created xsi:type="dcterms:W3CDTF">2023-02-16T15:22:51Z</dcterms:created>
  <dcterms:modified xsi:type="dcterms:W3CDTF">2023-04-19T09:31:29Z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0x010100307560E1E3DEA246A8CA4891710F0B92</vt:lpwstr>
  </property>
</Properties>
</file>